
<file path=[Content_Types].xml><?xml version="1.0" encoding="utf-8"?>
<Types xmlns="http://schemas.openxmlformats.org/package/2006/content-types">
  <Default Extension="png" ContentType="image/png"/>
  <Default Extension="svg" ContentType="image/svg+xml"/>
  <Default Extension="jpeg" ContentType="image/jpeg"/>
  <Default Extension="jpg&amp;ehk=8D2K5YIAqlbMHVSM61"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56" r:id="rId17"/>
    <p:sldId id="257" r:id="rId18"/>
    <p:sldId id="260" r:id="rId19"/>
    <p:sldId id="261" r:id="rId20"/>
    <p:sldId id="266" r:id="rId21"/>
    <p:sldId id="265" r:id="rId22"/>
    <p:sldId id="267" r:id="rId23"/>
    <p:sldId id="262" r:id="rId24"/>
    <p:sldId id="268" r:id="rId25"/>
    <p:sldId id="258" r:id="rId26"/>
    <p:sldId id="263" r:id="rId27"/>
    <p:sldId id="269" r:id="rId28"/>
    <p:sldId id="259" r:id="rId29"/>
    <p:sldId id="264" r:id="rId30"/>
    <p:sldId id="270" r:id="rId31"/>
    <p:sldId id="271" r:id="rId32"/>
    <p:sldId id="272" r:id="rId33"/>
    <p:sldId id="27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1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9/26/2017</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07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9/26/2017</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09336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9/26/2017</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98487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9/26/2017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9/26/2017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631249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njleg.state.nj.us/"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Thank_You!.jpg" TargetMode="External"/><Relationship Id="rId2" Type="http://schemas.openxmlformats.org/officeDocument/2006/relationships/image" Target="../media/image16.jpg&amp;ehk=8D2K5YIAqlbMHVSM61"/><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url?sa=i&amp;rct=j&amp;q=&amp;esrc=s&amp;source=images&amp;cd=&amp;cad=rja&amp;uact=8&amp;ved=0ahUKEwjPpIb_lfHVAhXr54MKHXv2AfkQjRwIBw&amp;url=http://www.sailingwarship.com/&amp;psig=AFQjCNFt4d1HO5dk6FvM5D3AK-AGsT0rgA&amp;ust=150370875365128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url?sa=i&amp;rct=j&amp;q=&amp;esrc=s&amp;source=images&amp;cd=&amp;cad=rja&amp;uact=8&amp;ved=0ahUKEwiArYzZlvHVAhUB4IMKHW1zDjQQjRwIBw&amp;url=https://www.pinterest.com/pin/328129522828135553/&amp;psig=AFQjCNGMgHBQAUi2EX0044dj9Nlw5XTPnA&amp;ust=150370892266564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93616"/>
            <a:ext cx="7766936" cy="880843"/>
          </a:xfrm>
        </p:spPr>
        <p:txBody>
          <a:bodyPr/>
          <a:lstStyle/>
          <a:p>
            <a:pPr algn="ctr"/>
            <a:r>
              <a:rPr lang="en-US" sz="4000" dirty="0">
                <a:latin typeface="Franklin Gothic Medium" panose="020B0603020102020204" pitchFamily="34" charset="0"/>
              </a:rPr>
              <a:t>The Professional Nurse and Voting</a:t>
            </a:r>
          </a:p>
        </p:txBody>
      </p:sp>
      <p:sp>
        <p:nvSpPr>
          <p:cNvPr id="3" name="Subtitle 2"/>
          <p:cNvSpPr>
            <a:spLocks noGrp="1"/>
          </p:cNvSpPr>
          <p:nvPr>
            <p:ph type="subTitle" idx="1"/>
          </p:nvPr>
        </p:nvSpPr>
        <p:spPr>
          <a:xfrm>
            <a:off x="2189527" y="5629013"/>
            <a:ext cx="7835316" cy="1098957"/>
          </a:xfrm>
        </p:spPr>
        <p:txBody>
          <a:bodyPr>
            <a:normAutofit fontScale="55000" lnSpcReduction="20000"/>
          </a:bodyPr>
          <a:lstStyle/>
          <a:p>
            <a:pPr algn="ctr"/>
            <a:r>
              <a:rPr lang="en-US" sz="3000" dirty="0">
                <a:latin typeface="Franklin Gothic Medium" panose="020B0603020102020204" pitchFamily="34" charset="0"/>
              </a:rPr>
              <a:t>Cynthia E. Sonzogni MSN, RN, NE-BC</a:t>
            </a:r>
          </a:p>
          <a:p>
            <a:pPr algn="ctr"/>
            <a:r>
              <a:rPr lang="en-US" sz="3000" dirty="0">
                <a:latin typeface="Franklin Gothic Medium" panose="020B0603020102020204" pitchFamily="34" charset="0"/>
              </a:rPr>
              <a:t>New Jersey State Nurses Convention</a:t>
            </a:r>
          </a:p>
          <a:p>
            <a:pPr algn="ctr"/>
            <a:r>
              <a:rPr lang="en-US" sz="3000" dirty="0">
                <a:latin typeface="Franklin Gothic Medium" panose="020B0603020102020204" pitchFamily="34" charset="0"/>
              </a:rPr>
              <a:t>October 2017</a:t>
            </a:r>
          </a:p>
          <a:p>
            <a:pPr algn="ctr"/>
            <a:endParaRPr lang="en-US" dirty="0"/>
          </a:p>
        </p:txBody>
      </p:sp>
      <p:pic>
        <p:nvPicPr>
          <p:cNvPr id="4" name="Picture 3" descr="Trials and Tribulations of a Self-Taught Family Historian: 03/01/2014 ..."/>
          <p:cNvPicPr>
            <a:picLocks noChangeAspect="1"/>
          </p:cNvPicPr>
          <p:nvPr/>
        </p:nvPicPr>
        <p:blipFill>
          <a:blip r:embed="rId2"/>
          <a:stretch>
            <a:fillRect/>
          </a:stretch>
        </p:blipFill>
        <p:spPr>
          <a:xfrm>
            <a:off x="4317791" y="2454740"/>
            <a:ext cx="3332967" cy="2050147"/>
          </a:xfrm>
          <a:prstGeom prst="rect">
            <a:avLst/>
          </a:prstGeom>
        </p:spPr>
      </p:pic>
    </p:spTree>
    <p:extLst>
      <p:ext uri="{BB962C8B-B14F-4D97-AF65-F5344CB8AC3E}">
        <p14:creationId xmlns:p14="http://schemas.microsoft.com/office/powerpoint/2010/main" val="400749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ranklin Gothic Medium" panose="020B0603020102020204" pitchFamily="34" charset="0"/>
              </a:rPr>
              <a:t>Where is A 4570?</a:t>
            </a:r>
          </a:p>
        </p:txBody>
      </p:sp>
      <p:sp>
        <p:nvSpPr>
          <p:cNvPr id="3" name="Content Placeholder 2"/>
          <p:cNvSpPr>
            <a:spLocks noGrp="1"/>
          </p:cNvSpPr>
          <p:nvPr>
            <p:ph idx="1"/>
          </p:nvPr>
        </p:nvSpPr>
        <p:spPr/>
        <p:txBody>
          <a:bodyPr/>
          <a:lstStyle/>
          <a:p>
            <a:pPr marL="0" indent="0">
              <a:buNone/>
            </a:pPr>
            <a:endParaRPr lang="en-US" sz="2800" dirty="0"/>
          </a:p>
          <a:p>
            <a:r>
              <a:rPr lang="en-US" sz="2800" dirty="0">
                <a:latin typeface="Franklin Gothic Medium" panose="020B0603020102020204" pitchFamily="34" charset="0"/>
              </a:rPr>
              <a:t>2/13/17 Introduced, Referred to Assembly Regulated Professions Committee</a:t>
            </a:r>
          </a:p>
          <a:p>
            <a:r>
              <a:rPr lang="en-US" sz="2800" dirty="0">
                <a:latin typeface="Franklin Gothic Medium" panose="020B0603020102020204" pitchFamily="34" charset="0"/>
              </a:rPr>
              <a:t>6/3/2017 Sponsorship Updated</a:t>
            </a:r>
            <a:br>
              <a:rPr lang="en-US" sz="2800" dirty="0">
                <a:latin typeface="Franklin Gothic Medium" panose="020B0603020102020204" pitchFamily="34" charset="0"/>
              </a:rPr>
            </a:br>
            <a:endParaRPr lang="en-US" sz="2800" dirty="0">
              <a:latin typeface="Franklin Gothic Medium" panose="020B0603020102020204" pitchFamily="34" charset="0"/>
            </a:endParaRPr>
          </a:p>
        </p:txBody>
      </p:sp>
      <p:pic>
        <p:nvPicPr>
          <p:cNvPr id="4" name="Picture 3" descr="external image question-mark.png"/>
          <p:cNvPicPr>
            <a:picLocks noChangeAspect="1"/>
          </p:cNvPicPr>
          <p:nvPr/>
        </p:nvPicPr>
        <p:blipFill>
          <a:blip r:embed="rId2"/>
          <a:stretch>
            <a:fillRect/>
          </a:stretch>
        </p:blipFill>
        <p:spPr>
          <a:xfrm>
            <a:off x="8610441" y="3658884"/>
            <a:ext cx="2713653" cy="2416629"/>
          </a:xfrm>
          <a:prstGeom prst="rect">
            <a:avLst/>
          </a:prstGeom>
        </p:spPr>
      </p:pic>
    </p:spTree>
    <p:extLst>
      <p:ext uri="{BB962C8B-B14F-4D97-AF65-F5344CB8AC3E}">
        <p14:creationId xmlns:p14="http://schemas.microsoft.com/office/powerpoint/2010/main" val="29217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07299"/>
            <a:ext cx="9601196" cy="1303867"/>
          </a:xfrm>
        </p:spPr>
        <p:txBody>
          <a:bodyPr>
            <a:normAutofit fontScale="90000"/>
          </a:bodyPr>
          <a:lstStyle/>
          <a:p>
            <a:pPr marL="0" indent="0" algn="ctr"/>
            <a:r>
              <a:rPr lang="en-US" dirty="0">
                <a:latin typeface="Franklin Gothic Medium" panose="020B0603020102020204" pitchFamily="34" charset="0"/>
              </a:rPr>
              <a:t>Assembly Committee</a:t>
            </a:r>
            <a:br>
              <a:rPr lang="en-US" dirty="0">
                <a:latin typeface="Franklin Gothic Medium" panose="020B0603020102020204" pitchFamily="34" charset="0"/>
              </a:rPr>
            </a:br>
            <a:r>
              <a:rPr lang="en-US" dirty="0">
                <a:latin typeface="Franklin Gothic Medium" panose="020B0603020102020204" pitchFamily="34" charset="0"/>
              </a:rPr>
              <a:t>Regulated Professions Committee</a:t>
            </a:r>
            <a:r>
              <a:rPr lang="en-US" dirty="0"/>
              <a:t/>
            </a:r>
            <a:br>
              <a:rPr lang="en-US" dirty="0"/>
            </a:br>
            <a:endParaRPr lang="en-US" dirty="0"/>
          </a:p>
        </p:txBody>
      </p:sp>
      <p:sp>
        <p:nvSpPr>
          <p:cNvPr id="3" name="Content Placeholder 2"/>
          <p:cNvSpPr>
            <a:spLocks noGrp="1"/>
          </p:cNvSpPr>
          <p:nvPr>
            <p:ph idx="1"/>
          </p:nvPr>
        </p:nvSpPr>
        <p:spPr>
          <a:xfrm>
            <a:off x="1593908" y="1535185"/>
            <a:ext cx="7680093" cy="5142452"/>
          </a:xfrm>
        </p:spPr>
        <p:txBody>
          <a:bodyPr>
            <a:normAutofit/>
          </a:bodyPr>
          <a:lstStyle/>
          <a:p>
            <a:endParaRPr lang="en-US" sz="1600" dirty="0"/>
          </a:p>
          <a:p>
            <a:endParaRPr lang="en-US" sz="1600" dirty="0">
              <a:solidFill>
                <a:srgbClr val="FF0000"/>
              </a:solidFill>
            </a:endParaRPr>
          </a:p>
          <a:p>
            <a:endParaRPr lang="en-US" sz="1600" dirty="0">
              <a:solidFill>
                <a:srgbClr val="FF0000"/>
              </a:solidFill>
            </a:endParaRPr>
          </a:p>
          <a:p>
            <a:r>
              <a:rPr lang="en-US" sz="1600" dirty="0">
                <a:solidFill>
                  <a:srgbClr val="FF0000"/>
                </a:solidFill>
                <a:latin typeface="Franklin Gothic Medium" panose="020B0603020102020204" pitchFamily="34" charset="0"/>
              </a:rPr>
              <a:t>Giblin, T. – Chair District 34   (*)</a:t>
            </a:r>
          </a:p>
          <a:p>
            <a:r>
              <a:rPr lang="en-US" sz="1600" dirty="0">
                <a:solidFill>
                  <a:srgbClr val="FF0000"/>
                </a:solidFill>
                <a:latin typeface="Franklin Gothic Medium" panose="020B0603020102020204" pitchFamily="34" charset="0"/>
              </a:rPr>
              <a:t>Jimenez, A. D – Vice Chair – District 32   (*)</a:t>
            </a:r>
          </a:p>
          <a:p>
            <a:r>
              <a:rPr lang="en-US" sz="1600" dirty="0" err="1">
                <a:latin typeface="Franklin Gothic Medium" panose="020B0603020102020204" pitchFamily="34" charset="0"/>
              </a:rPr>
              <a:t>Cialtarelli</a:t>
            </a:r>
            <a:r>
              <a:rPr lang="en-US" sz="1600" dirty="0">
                <a:latin typeface="Franklin Gothic Medium" panose="020B0603020102020204" pitchFamily="34" charset="0"/>
              </a:rPr>
              <a:t>, J. – District 16</a:t>
            </a:r>
          </a:p>
          <a:p>
            <a:r>
              <a:rPr lang="en-US" sz="1600" dirty="0">
                <a:latin typeface="Franklin Gothic Medium" panose="020B0603020102020204" pitchFamily="34" charset="0"/>
              </a:rPr>
              <a:t>Downey, J. – District 11   </a:t>
            </a:r>
            <a:r>
              <a:rPr lang="en-US" sz="1600" dirty="0">
                <a:solidFill>
                  <a:srgbClr val="FF0000"/>
                </a:solidFill>
                <a:latin typeface="Franklin Gothic Medium" panose="020B0603020102020204" pitchFamily="34" charset="0"/>
              </a:rPr>
              <a:t>(*)</a:t>
            </a:r>
          </a:p>
          <a:p>
            <a:r>
              <a:rPr lang="en-US" sz="1600" dirty="0">
                <a:latin typeface="Franklin Gothic Medium" panose="020B0603020102020204" pitchFamily="34" charset="0"/>
              </a:rPr>
              <a:t>Handlin, A. – District 13   </a:t>
            </a:r>
            <a:r>
              <a:rPr lang="en-US" sz="1600" dirty="0">
                <a:solidFill>
                  <a:srgbClr val="FF0000"/>
                </a:solidFill>
                <a:latin typeface="Franklin Gothic Medium" panose="020B0603020102020204" pitchFamily="34" charset="0"/>
              </a:rPr>
              <a:t>(*)</a:t>
            </a:r>
          </a:p>
          <a:p>
            <a:r>
              <a:rPr lang="en-US" sz="1600" dirty="0">
                <a:latin typeface="Franklin Gothic Medium" panose="020B0603020102020204" pitchFamily="34" charset="0"/>
              </a:rPr>
              <a:t>Kean, S. – District 30   </a:t>
            </a:r>
            <a:r>
              <a:rPr lang="en-US" sz="1600" dirty="0">
                <a:solidFill>
                  <a:srgbClr val="FF0000"/>
                </a:solidFill>
                <a:latin typeface="Franklin Gothic Medium" panose="020B0603020102020204" pitchFamily="34" charset="0"/>
              </a:rPr>
              <a:t>(*)</a:t>
            </a:r>
          </a:p>
          <a:p>
            <a:r>
              <a:rPr lang="en-US" sz="1600" dirty="0" err="1">
                <a:latin typeface="Franklin Gothic Medium" panose="020B0603020102020204" pitchFamily="34" charset="0"/>
              </a:rPr>
              <a:t>Mazzeo</a:t>
            </a:r>
            <a:r>
              <a:rPr lang="en-US" sz="1600" dirty="0">
                <a:latin typeface="Franklin Gothic Medium" panose="020B0603020102020204" pitchFamily="34" charset="0"/>
              </a:rPr>
              <a:t>, V. – District 2   </a:t>
            </a:r>
            <a:r>
              <a:rPr lang="en-US" sz="1600" dirty="0">
                <a:solidFill>
                  <a:srgbClr val="FF0000"/>
                </a:solidFill>
                <a:latin typeface="Franklin Gothic Medium" panose="020B0603020102020204" pitchFamily="34" charset="0"/>
              </a:rPr>
              <a:t>(*)</a:t>
            </a:r>
          </a:p>
          <a:p>
            <a:r>
              <a:rPr lang="en-US" sz="1600" dirty="0" err="1">
                <a:latin typeface="Franklin Gothic Medium" panose="020B0603020102020204" pitchFamily="34" charset="0"/>
              </a:rPr>
              <a:t>Moriarity</a:t>
            </a:r>
            <a:r>
              <a:rPr lang="en-US" sz="1600" dirty="0">
                <a:latin typeface="Franklin Gothic Medium" panose="020B0603020102020204" pitchFamily="34" charset="0"/>
              </a:rPr>
              <a:t>, P. – District 4   </a:t>
            </a:r>
            <a:r>
              <a:rPr lang="en-US" sz="1600" dirty="0">
                <a:solidFill>
                  <a:srgbClr val="FF0000"/>
                </a:solidFill>
                <a:latin typeface="Franklin Gothic Medium" panose="020B0603020102020204" pitchFamily="34" charset="0"/>
              </a:rPr>
              <a:t>(*)</a:t>
            </a:r>
          </a:p>
          <a:p>
            <a:r>
              <a:rPr lang="en-US" sz="1600" dirty="0" err="1">
                <a:latin typeface="Franklin Gothic Medium" panose="020B0603020102020204" pitchFamily="34" charset="0"/>
              </a:rPr>
              <a:t>Zuwicker</a:t>
            </a:r>
            <a:r>
              <a:rPr lang="en-US" sz="1600" dirty="0">
                <a:latin typeface="Franklin Gothic Medium" panose="020B0603020102020204" pitchFamily="34" charset="0"/>
              </a:rPr>
              <a:t>, A. – District 16   </a:t>
            </a:r>
            <a:r>
              <a:rPr lang="en-US" sz="1600" dirty="0">
                <a:solidFill>
                  <a:srgbClr val="FF0000"/>
                </a:solidFill>
                <a:latin typeface="Franklin Gothic Medium" panose="020B0603020102020204" pitchFamily="34" charset="0"/>
              </a:rPr>
              <a:t>(*)</a:t>
            </a:r>
          </a:p>
          <a:p>
            <a:pPr marL="0" indent="0">
              <a:buNone/>
            </a:pPr>
            <a:endParaRPr lang="en-US" dirty="0"/>
          </a:p>
          <a:p>
            <a:pPr marL="0" indent="0">
              <a:buNone/>
            </a:pPr>
            <a:endParaRPr lang="en-US" sz="3600" dirty="0"/>
          </a:p>
          <a:p>
            <a:endParaRPr lang="en-US" u="sng" dirty="0"/>
          </a:p>
        </p:txBody>
      </p:sp>
      <p:pic>
        <p:nvPicPr>
          <p:cNvPr id="4" name="Picture 3" descr="external image People-Around-a-Table-300x243.jpg"/>
          <p:cNvPicPr>
            <a:picLocks noChangeAspect="1"/>
          </p:cNvPicPr>
          <p:nvPr/>
        </p:nvPicPr>
        <p:blipFill>
          <a:blip r:embed="rId2"/>
          <a:stretch>
            <a:fillRect/>
          </a:stretch>
        </p:blipFill>
        <p:spPr>
          <a:xfrm>
            <a:off x="6936925" y="2712897"/>
            <a:ext cx="4203921" cy="3321698"/>
          </a:xfrm>
          <a:prstGeom prst="rect">
            <a:avLst/>
          </a:prstGeom>
        </p:spPr>
      </p:pic>
    </p:spTree>
    <p:extLst>
      <p:ext uri="{BB962C8B-B14F-4D97-AF65-F5344CB8AC3E}">
        <p14:creationId xmlns:p14="http://schemas.microsoft.com/office/powerpoint/2010/main" val="1384361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ranklin Gothic Medium" panose="020B0603020102020204" pitchFamily="34" charset="0"/>
              </a:rPr>
              <a:t>Doing Your Part</a:t>
            </a:r>
          </a:p>
        </p:txBody>
      </p:sp>
      <p:sp>
        <p:nvSpPr>
          <p:cNvPr id="5" name="Content Placeholder 4"/>
          <p:cNvSpPr>
            <a:spLocks noGrp="1"/>
          </p:cNvSpPr>
          <p:nvPr>
            <p:ph idx="1"/>
          </p:nvPr>
        </p:nvSpPr>
        <p:spPr/>
        <p:txBody>
          <a:bodyPr>
            <a:normAutofit fontScale="77500" lnSpcReduction="20000"/>
          </a:bodyPr>
          <a:lstStyle/>
          <a:p>
            <a:r>
              <a:rPr lang="en-US" dirty="0">
                <a:latin typeface="Franklin Gothic Medium" panose="020B0603020102020204" pitchFamily="34" charset="0"/>
              </a:rPr>
              <a:t>Take the information you have obtained with this presentation</a:t>
            </a:r>
          </a:p>
          <a:p>
            <a:r>
              <a:rPr lang="en-US" dirty="0">
                <a:latin typeface="Franklin Gothic Medium" panose="020B0603020102020204" pitchFamily="34" charset="0"/>
              </a:rPr>
              <a:t>Seek out your Senator and Assembly individuals </a:t>
            </a:r>
          </a:p>
          <a:p>
            <a:r>
              <a:rPr lang="en-US" dirty="0">
                <a:latin typeface="Franklin Gothic Medium" panose="020B0603020102020204" pitchFamily="34" charset="0"/>
              </a:rPr>
              <a:t>Write a letter</a:t>
            </a:r>
          </a:p>
          <a:p>
            <a:r>
              <a:rPr lang="en-US" dirty="0">
                <a:latin typeface="Franklin Gothic Medium" panose="020B0603020102020204" pitchFamily="34" charset="0"/>
              </a:rPr>
              <a:t>E-mail a letter</a:t>
            </a:r>
          </a:p>
          <a:p>
            <a:r>
              <a:rPr lang="en-US" dirty="0">
                <a:latin typeface="Franklin Gothic Medium" panose="020B0603020102020204" pitchFamily="34" charset="0"/>
              </a:rPr>
              <a:t>Call their office</a:t>
            </a:r>
          </a:p>
          <a:p>
            <a:r>
              <a:rPr lang="en-US" dirty="0">
                <a:latin typeface="Franklin Gothic Medium" panose="020B0603020102020204" pitchFamily="34" charset="0"/>
              </a:rPr>
              <a:t>Speak to them in person</a:t>
            </a:r>
          </a:p>
          <a:p>
            <a:r>
              <a:rPr lang="en-US" dirty="0">
                <a:latin typeface="Franklin Gothic Medium" panose="020B0603020102020204" pitchFamily="34" charset="0"/>
              </a:rPr>
              <a:t>Ask them to work on the bills because </a:t>
            </a:r>
          </a:p>
          <a:p>
            <a:pPr marL="0" indent="0">
              <a:buNone/>
            </a:pPr>
            <a:r>
              <a:rPr lang="en-US" dirty="0">
                <a:latin typeface="Franklin Gothic Medium" panose="020B0603020102020204" pitchFamily="34" charset="0"/>
              </a:rPr>
              <a:t>     there is a lot of work to complete</a:t>
            </a:r>
          </a:p>
          <a:p>
            <a:pPr marL="0" indent="0">
              <a:buNone/>
            </a:pPr>
            <a:r>
              <a:rPr lang="en-US" dirty="0"/>
              <a:t>    </a:t>
            </a:r>
          </a:p>
        </p:txBody>
      </p:sp>
      <p:pic>
        <p:nvPicPr>
          <p:cNvPr id="6" name="Picture 5" descr="Wind In The Wire » Blog Archive » What you can do"/>
          <p:cNvPicPr>
            <a:picLocks noChangeAspect="1"/>
          </p:cNvPicPr>
          <p:nvPr/>
        </p:nvPicPr>
        <p:blipFill>
          <a:blip r:embed="rId2"/>
          <a:stretch>
            <a:fillRect/>
          </a:stretch>
        </p:blipFill>
        <p:spPr>
          <a:xfrm>
            <a:off x="7743558" y="3328337"/>
            <a:ext cx="2762250" cy="2352675"/>
          </a:xfrm>
          <a:prstGeom prst="rect">
            <a:avLst/>
          </a:prstGeom>
        </p:spPr>
      </p:pic>
    </p:spTree>
    <p:extLst>
      <p:ext uri="{BB962C8B-B14F-4D97-AF65-F5344CB8AC3E}">
        <p14:creationId xmlns:p14="http://schemas.microsoft.com/office/powerpoint/2010/main" val="3499283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ranklin Gothic Medium" panose="020B0603020102020204" pitchFamily="34" charset="0"/>
              </a:rPr>
              <a:t>References</a:t>
            </a:r>
          </a:p>
        </p:txBody>
      </p:sp>
      <p:sp>
        <p:nvSpPr>
          <p:cNvPr id="3" name="Content Placeholder 2"/>
          <p:cNvSpPr>
            <a:spLocks noGrp="1"/>
          </p:cNvSpPr>
          <p:nvPr>
            <p:ph idx="1"/>
          </p:nvPr>
        </p:nvSpPr>
        <p:spPr/>
        <p:txBody>
          <a:bodyPr>
            <a:normAutofit/>
          </a:bodyPr>
          <a:lstStyle/>
          <a:p>
            <a:endParaRPr lang="en-US" sz="2800" dirty="0">
              <a:solidFill>
                <a:schemeClr val="tx1"/>
              </a:solidFill>
              <a:latin typeface="Franklin Gothic Medium" panose="020B0603020102020204" pitchFamily="34" charset="0"/>
              <a:hlinkClick r:id="rId2"/>
            </a:endParaRPr>
          </a:p>
          <a:p>
            <a:r>
              <a:rPr lang="en-US" sz="2800" dirty="0">
                <a:solidFill>
                  <a:schemeClr val="tx1"/>
                </a:solidFill>
                <a:latin typeface="Franklin Gothic Medium" panose="020B0603020102020204" pitchFamily="34" charset="0"/>
                <a:hlinkClick r:id="rId2"/>
              </a:rPr>
              <a:t>www.njleg.state.nj.us</a:t>
            </a:r>
            <a:endParaRPr lang="en-US" sz="2800" dirty="0">
              <a:solidFill>
                <a:schemeClr val="tx1"/>
              </a:solidFill>
              <a:latin typeface="Franklin Gothic Medium" panose="020B0603020102020204" pitchFamily="34" charset="0"/>
            </a:endParaRPr>
          </a:p>
          <a:p>
            <a:r>
              <a:rPr lang="en-US" sz="2800" dirty="0">
                <a:latin typeface="Franklin Gothic Medium" panose="020B0603020102020204" pitchFamily="34" charset="0"/>
              </a:rPr>
              <a:t>Congress on Policy and Practice (COPP)</a:t>
            </a:r>
          </a:p>
          <a:p>
            <a:r>
              <a:rPr lang="en-US" sz="2800" dirty="0">
                <a:latin typeface="Franklin Gothic Medium" panose="020B0603020102020204" pitchFamily="34" charset="0"/>
              </a:rPr>
              <a:t>New Jersey State Nurses Association                                  </a:t>
            </a:r>
          </a:p>
        </p:txBody>
      </p:sp>
      <p:pic>
        <p:nvPicPr>
          <p:cNvPr id="4" name="Picture 3" descr="new-jersey-map"/>
          <p:cNvPicPr>
            <a:picLocks noChangeAspect="1"/>
          </p:cNvPicPr>
          <p:nvPr/>
        </p:nvPicPr>
        <p:blipFill>
          <a:blip r:embed="rId3"/>
          <a:stretch>
            <a:fillRect/>
          </a:stretch>
        </p:blipFill>
        <p:spPr>
          <a:xfrm>
            <a:off x="8155558" y="687896"/>
            <a:ext cx="3219909" cy="5092115"/>
          </a:xfrm>
          <a:prstGeom prst="rect">
            <a:avLst/>
          </a:prstGeom>
        </p:spPr>
      </p:pic>
    </p:spTree>
    <p:extLst>
      <p:ext uri="{BB962C8B-B14F-4D97-AF65-F5344CB8AC3E}">
        <p14:creationId xmlns:p14="http://schemas.microsoft.com/office/powerpoint/2010/main" val="246550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6CB98678-E318-4DF5-A3E8-33EC17EF0D53}"/>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2640564" y="915276"/>
            <a:ext cx="6310506" cy="4735086"/>
          </a:xfrm>
          <a:prstGeom prst="rect">
            <a:avLst/>
          </a:prstGeom>
        </p:spPr>
      </p:pic>
    </p:spTree>
    <p:extLst>
      <p:ext uri="{BB962C8B-B14F-4D97-AF65-F5344CB8AC3E}">
        <p14:creationId xmlns:p14="http://schemas.microsoft.com/office/powerpoint/2010/main" val="3997034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855F9E-53DF-4954-9E10-41A8D42A8306}"/>
              </a:ext>
            </a:extLst>
          </p:cNvPr>
          <p:cNvSpPr>
            <a:spLocks noGrp="1"/>
          </p:cNvSpPr>
          <p:nvPr>
            <p:ph type="ctrTitle"/>
          </p:nvPr>
        </p:nvSpPr>
        <p:spPr/>
        <p:txBody>
          <a:bodyPr/>
          <a:lstStyle/>
          <a:p>
            <a:r>
              <a:rPr lang="en-US" dirty="0"/>
              <a:t>Legislative Update</a:t>
            </a:r>
          </a:p>
        </p:txBody>
      </p:sp>
      <p:sp>
        <p:nvSpPr>
          <p:cNvPr id="3" name="Subtitle 2">
            <a:extLst>
              <a:ext uri="{FF2B5EF4-FFF2-40B4-BE49-F238E27FC236}">
                <a16:creationId xmlns:a16="http://schemas.microsoft.com/office/drawing/2014/main" xmlns="" id="{124DA67A-B607-428C-BAED-7A4BA68481D3}"/>
              </a:ext>
            </a:extLst>
          </p:cNvPr>
          <p:cNvSpPr>
            <a:spLocks noGrp="1"/>
          </p:cNvSpPr>
          <p:nvPr>
            <p:ph type="subTitle" idx="1"/>
          </p:nvPr>
        </p:nvSpPr>
        <p:spPr/>
        <p:txBody>
          <a:bodyPr>
            <a:normAutofit/>
          </a:bodyPr>
          <a:lstStyle/>
          <a:p>
            <a:r>
              <a:rPr lang="en-US" dirty="0"/>
              <a:t>WIIFM (What's in it for Me)</a:t>
            </a:r>
          </a:p>
          <a:p>
            <a:r>
              <a:rPr lang="en-US" dirty="0"/>
              <a:t>Mary Krug</a:t>
            </a:r>
          </a:p>
          <a:p>
            <a:r>
              <a:rPr lang="en-US" dirty="0" err="1"/>
              <a:t>Kathi</a:t>
            </a:r>
            <a:r>
              <a:rPr lang="en-US" dirty="0"/>
              <a:t> Burkhart</a:t>
            </a:r>
          </a:p>
          <a:p>
            <a:endParaRPr lang="en-US" dirty="0"/>
          </a:p>
        </p:txBody>
      </p:sp>
    </p:spTree>
    <p:extLst>
      <p:ext uri="{BB962C8B-B14F-4D97-AF65-F5344CB8AC3E}">
        <p14:creationId xmlns:p14="http://schemas.microsoft.com/office/powerpoint/2010/main" val="52520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3BC23B-5A7A-450B-8F36-2B382DA59562}"/>
              </a:ext>
            </a:extLst>
          </p:cNvPr>
          <p:cNvSpPr>
            <a:spLocks noGrp="1"/>
          </p:cNvSpPr>
          <p:nvPr>
            <p:ph type="title"/>
          </p:nvPr>
        </p:nvSpPr>
        <p:spPr/>
        <p:txBody>
          <a:bodyPr>
            <a:normAutofit fontScale="90000"/>
          </a:bodyPr>
          <a:lstStyle/>
          <a:p>
            <a:r>
              <a:rPr lang="en-US" dirty="0"/>
              <a:t>All ships rise with the tide-Consumer Access to Healthcare Act</a:t>
            </a:r>
          </a:p>
        </p:txBody>
      </p:sp>
      <p:pic>
        <p:nvPicPr>
          <p:cNvPr id="4" name="Content Placeholder 3" descr="Image result for ships sailing away">
            <a:hlinkClick r:id="rId2" tgtFrame="&quot;_blank&quot;"/>
            <a:extLst>
              <a:ext uri="{FF2B5EF4-FFF2-40B4-BE49-F238E27FC236}">
                <a16:creationId xmlns:a16="http://schemas.microsoft.com/office/drawing/2014/main" xmlns="" id="{457D36FD-3917-4012-A447-A934ECF4337A}"/>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48863" y="697375"/>
            <a:ext cx="5303348" cy="3614738"/>
          </a:xfrm>
          <a:prstGeom prst="rect">
            <a:avLst/>
          </a:prstGeom>
          <a:noFill/>
          <a:ln>
            <a:noFill/>
          </a:ln>
        </p:spPr>
      </p:pic>
    </p:spTree>
    <p:extLst>
      <p:ext uri="{BB962C8B-B14F-4D97-AF65-F5344CB8AC3E}">
        <p14:creationId xmlns:p14="http://schemas.microsoft.com/office/powerpoint/2010/main" val="3687824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F7DE70-3C23-42B2-BC7B-7BF41EC0FFD5}"/>
              </a:ext>
            </a:extLst>
          </p:cNvPr>
          <p:cNvSpPr>
            <a:spLocks noGrp="1"/>
          </p:cNvSpPr>
          <p:nvPr>
            <p:ph type="title"/>
          </p:nvPr>
        </p:nvSpPr>
        <p:spPr/>
        <p:txBody>
          <a:bodyPr/>
          <a:lstStyle/>
          <a:p>
            <a:r>
              <a:rPr lang="en-US" dirty="0"/>
              <a:t>So what does this mean for you…</a:t>
            </a:r>
          </a:p>
        </p:txBody>
      </p:sp>
      <p:sp>
        <p:nvSpPr>
          <p:cNvPr id="3" name="Content Placeholder 2">
            <a:extLst>
              <a:ext uri="{FF2B5EF4-FFF2-40B4-BE49-F238E27FC236}">
                <a16:creationId xmlns:a16="http://schemas.microsoft.com/office/drawing/2014/main" xmlns="" id="{D985203E-3F1C-4CB0-8439-DF9AE398613D}"/>
              </a:ext>
            </a:extLst>
          </p:cNvPr>
          <p:cNvSpPr>
            <a:spLocks noGrp="1"/>
          </p:cNvSpPr>
          <p:nvPr>
            <p:ph idx="1"/>
          </p:nvPr>
        </p:nvSpPr>
        <p:spPr/>
        <p:txBody>
          <a:bodyPr>
            <a:normAutofit/>
          </a:bodyPr>
          <a:lstStyle/>
          <a:p>
            <a:r>
              <a:rPr lang="en-US" dirty="0"/>
              <a:t>The Consumer Access to Health Care Act S 2354 (Vitale/Madden) A 3512 (Munoz/</a:t>
            </a:r>
            <a:r>
              <a:rPr lang="en-US" dirty="0" err="1"/>
              <a:t>Jasey</a:t>
            </a:r>
            <a:r>
              <a:rPr lang="en-US" dirty="0"/>
              <a:t>/Benson/Coughlin) eliminates the requirement of a joint protocol with a physician for Advanced practice Nurses (APN) to prescribe medications</a:t>
            </a:r>
          </a:p>
          <a:p>
            <a:r>
              <a:rPr lang="en-US" dirty="0"/>
              <a:t>Veterans Administration -Adopted FPA in the National Register December 2016</a:t>
            </a:r>
          </a:p>
        </p:txBody>
      </p:sp>
    </p:spTree>
    <p:extLst>
      <p:ext uri="{BB962C8B-B14F-4D97-AF65-F5344CB8AC3E}">
        <p14:creationId xmlns:p14="http://schemas.microsoft.com/office/powerpoint/2010/main" val="3272748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96F8F42E-8E4E-40F1-A896-3D5CC49C118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619375" y="1524000"/>
            <a:ext cx="6953250" cy="3810000"/>
          </a:xfrm>
          <a:prstGeom prst="rect">
            <a:avLst/>
          </a:prstGeom>
        </p:spPr>
      </p:pic>
      <p:sp>
        <p:nvSpPr>
          <p:cNvPr id="2" name="Title 1">
            <a:extLst>
              <a:ext uri="{FF2B5EF4-FFF2-40B4-BE49-F238E27FC236}">
                <a16:creationId xmlns:a16="http://schemas.microsoft.com/office/drawing/2014/main" xmlns="" id="{66EC1177-E08F-4A9B-8970-2593781C2CF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xmlns="" id="{70E8B996-5DBB-42EA-8613-67CD1391F487}"/>
              </a:ext>
            </a:extLst>
          </p:cNvPr>
          <p:cNvSpPr>
            <a:spLocks noGrp="1"/>
          </p:cNvSpPr>
          <p:nvPr>
            <p:ph type="subTitle" idx="1"/>
          </p:nvPr>
        </p:nvSpPr>
        <p:spPr>
          <a:xfrm>
            <a:off x="555585" y="5334000"/>
            <a:ext cx="6529427" cy="1333018"/>
          </a:xfrm>
        </p:spPr>
        <p:txBody>
          <a:bodyPr/>
          <a:lstStyle/>
          <a:p>
            <a:r>
              <a:rPr lang="en-US" dirty="0"/>
              <a:t>GREEN-States with FPA-22 +DC</a:t>
            </a:r>
          </a:p>
          <a:p>
            <a:r>
              <a:rPr lang="en-US" dirty="0"/>
              <a:t>YELLOW-Reduced-16</a:t>
            </a:r>
          </a:p>
          <a:p>
            <a:r>
              <a:rPr lang="en-US" dirty="0"/>
              <a:t>RED-</a:t>
            </a:r>
            <a:r>
              <a:rPr lang="en-US" dirty="0" err="1"/>
              <a:t>Resticted</a:t>
            </a:r>
            <a:r>
              <a:rPr lang="en-US" dirty="0"/>
              <a:t> -13</a:t>
            </a:r>
          </a:p>
        </p:txBody>
      </p:sp>
    </p:spTree>
    <p:extLst>
      <p:ext uri="{BB962C8B-B14F-4D97-AF65-F5344CB8AC3E}">
        <p14:creationId xmlns:p14="http://schemas.microsoft.com/office/powerpoint/2010/main" val="2174902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37AD1B-550E-445C-9F44-A4428D912178}"/>
              </a:ext>
            </a:extLst>
          </p:cNvPr>
          <p:cNvSpPr>
            <a:spLocks noGrp="1"/>
          </p:cNvSpPr>
          <p:nvPr>
            <p:ph type="title"/>
          </p:nvPr>
        </p:nvSpPr>
        <p:spPr/>
        <p:txBody>
          <a:bodyPr/>
          <a:lstStyle/>
          <a:p>
            <a:r>
              <a:rPr lang="en-US" dirty="0"/>
              <a:t>What is Full Practice Authority (FPA)</a:t>
            </a:r>
          </a:p>
        </p:txBody>
      </p:sp>
      <p:sp>
        <p:nvSpPr>
          <p:cNvPr id="3" name="Content Placeholder 2">
            <a:extLst>
              <a:ext uri="{FF2B5EF4-FFF2-40B4-BE49-F238E27FC236}">
                <a16:creationId xmlns:a16="http://schemas.microsoft.com/office/drawing/2014/main" xmlns="" id="{EF840449-AA22-46D3-AFE5-B134F7D708B0}"/>
              </a:ext>
            </a:extLst>
          </p:cNvPr>
          <p:cNvSpPr>
            <a:spLocks noGrp="1"/>
          </p:cNvSpPr>
          <p:nvPr>
            <p:ph idx="1"/>
          </p:nvPr>
        </p:nvSpPr>
        <p:spPr/>
        <p:txBody>
          <a:bodyPr/>
          <a:lstStyle/>
          <a:p>
            <a:r>
              <a:rPr lang="en-US" dirty="0"/>
              <a:t>Full Practice Authority-(FPA) The American Association of Nurse Practitioners  (AANP) Policy Statement,2013)-Defined: “the collection of state practice and licensure laws that allow the Advanced practice Nurse (APN) to evaluate patients, diagnose, order and interpret diagnostic tests, initiate and mange treatment plans [and } prescribe medications under the licensure authority of the state board of nursing. </a:t>
            </a:r>
          </a:p>
          <a:p>
            <a:r>
              <a:rPr lang="en-US" dirty="0"/>
              <a:t>Sometimes referred to as…Autonomous or independent practice</a:t>
            </a:r>
          </a:p>
          <a:p>
            <a:r>
              <a:rPr lang="en-US" sz="1100" dirty="0"/>
              <a:t>(AANP Policy Statement ,2013,retrieved from aanp.org 1/2/2014)</a:t>
            </a:r>
          </a:p>
          <a:p>
            <a:endParaRPr lang="en-US" dirty="0"/>
          </a:p>
        </p:txBody>
      </p:sp>
    </p:spTree>
    <p:extLst>
      <p:ext uri="{BB962C8B-B14F-4D97-AF65-F5344CB8AC3E}">
        <p14:creationId xmlns:p14="http://schemas.microsoft.com/office/powerpoint/2010/main" val="3743569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29842"/>
            <a:ext cx="9601196" cy="1132513"/>
          </a:xfrm>
        </p:spPr>
        <p:txBody>
          <a:bodyPr/>
          <a:lstStyle/>
          <a:p>
            <a:r>
              <a:rPr lang="en-US" dirty="0">
                <a:latin typeface="Franklin Gothic Medium" panose="020B0603020102020204" pitchFamily="34" charset="0"/>
              </a:rPr>
              <a:t>How A Bill Becomes Law in New Jersey</a:t>
            </a:r>
          </a:p>
        </p:txBody>
      </p:sp>
      <p:sp>
        <p:nvSpPr>
          <p:cNvPr id="3" name="Content Placeholder 2"/>
          <p:cNvSpPr>
            <a:spLocks noGrp="1"/>
          </p:cNvSpPr>
          <p:nvPr>
            <p:ph idx="1"/>
          </p:nvPr>
        </p:nvSpPr>
        <p:spPr>
          <a:xfrm>
            <a:off x="1593908" y="1728131"/>
            <a:ext cx="7680094" cy="4932727"/>
          </a:xfrm>
        </p:spPr>
        <p:txBody>
          <a:bodyPr>
            <a:normAutofit/>
          </a:bodyPr>
          <a:lstStyle/>
          <a:p>
            <a:r>
              <a:rPr lang="en-US" sz="1800" dirty="0">
                <a:latin typeface="Franklin Gothic Medium" panose="020B0603020102020204" pitchFamily="34" charset="0"/>
              </a:rPr>
              <a:t>1</a:t>
            </a:r>
            <a:r>
              <a:rPr lang="en-US" sz="1800" dirty="0"/>
              <a:t>. </a:t>
            </a:r>
            <a:r>
              <a:rPr lang="en-US" sz="1800" dirty="0">
                <a:latin typeface="Franklin Gothic Medium" panose="020B0603020102020204" pitchFamily="34" charset="0"/>
              </a:rPr>
              <a:t>Idea Developed </a:t>
            </a:r>
          </a:p>
          <a:p>
            <a:r>
              <a:rPr lang="en-US" sz="1800" dirty="0">
                <a:latin typeface="Franklin Gothic Medium" panose="020B0603020102020204" pitchFamily="34" charset="0"/>
              </a:rPr>
              <a:t>2. Bill Drafted</a:t>
            </a:r>
          </a:p>
          <a:p>
            <a:r>
              <a:rPr lang="en-US" sz="1800" dirty="0">
                <a:latin typeface="Franklin Gothic Medium" panose="020B0603020102020204" pitchFamily="34" charset="0"/>
              </a:rPr>
              <a:t>3. Introduced</a:t>
            </a:r>
          </a:p>
          <a:p>
            <a:r>
              <a:rPr lang="en-US" sz="1800" dirty="0">
                <a:latin typeface="Franklin Gothic Medium" panose="020B0603020102020204" pitchFamily="34" charset="0"/>
              </a:rPr>
              <a:t>4. Committee Reference</a:t>
            </a:r>
          </a:p>
          <a:p>
            <a:r>
              <a:rPr lang="en-US" sz="1800" dirty="0">
                <a:latin typeface="Franklin Gothic Medium" panose="020B0603020102020204" pitchFamily="34" charset="0"/>
              </a:rPr>
              <a:t>5. Committee Action</a:t>
            </a:r>
          </a:p>
          <a:p>
            <a:r>
              <a:rPr lang="en-US" sz="1800" dirty="0">
                <a:latin typeface="Franklin Gothic Medium" panose="020B0603020102020204" pitchFamily="34" charset="0"/>
              </a:rPr>
              <a:t>6. Second Reading</a:t>
            </a:r>
          </a:p>
          <a:p>
            <a:r>
              <a:rPr lang="en-US" sz="1800" dirty="0">
                <a:latin typeface="Franklin Gothic Medium" panose="020B0603020102020204" pitchFamily="34" charset="0"/>
              </a:rPr>
              <a:t>7. Third Reading</a:t>
            </a:r>
          </a:p>
          <a:p>
            <a:r>
              <a:rPr lang="en-US" sz="1800" dirty="0">
                <a:latin typeface="Franklin Gothic Medium" panose="020B0603020102020204" pitchFamily="34" charset="0"/>
              </a:rPr>
              <a:t>8. House Vote</a:t>
            </a:r>
          </a:p>
          <a:p>
            <a:r>
              <a:rPr lang="en-US" sz="1800" dirty="0">
                <a:latin typeface="Franklin Gothic Medium" panose="020B0603020102020204" pitchFamily="34" charset="0"/>
              </a:rPr>
              <a:t>9. Second House</a:t>
            </a:r>
          </a:p>
          <a:p>
            <a:r>
              <a:rPr lang="en-US" sz="1800" dirty="0">
                <a:latin typeface="Franklin Gothic Medium" panose="020B0603020102020204" pitchFamily="34" charset="0"/>
              </a:rPr>
              <a:t>10. Governor’s Action</a:t>
            </a:r>
          </a:p>
          <a:p>
            <a:r>
              <a:rPr lang="en-US" sz="1800" dirty="0">
                <a:latin typeface="Franklin Gothic Medium" panose="020B0603020102020204" pitchFamily="34" charset="0"/>
              </a:rPr>
              <a:t>11. Law</a:t>
            </a:r>
          </a:p>
        </p:txBody>
      </p:sp>
      <p:pic>
        <p:nvPicPr>
          <p:cNvPr id="4" name="Picture 3" descr="Файл:Seal of New Jersey.svg — Путеводитель ..."/>
          <p:cNvPicPr>
            <a:picLocks noChangeAspect="1"/>
          </p:cNvPicPr>
          <p:nvPr/>
        </p:nvPicPr>
        <p:blipFill>
          <a:blip r:embed="rId2"/>
          <a:stretch>
            <a:fillRect/>
          </a:stretch>
        </p:blipFill>
        <p:spPr>
          <a:xfrm>
            <a:off x="6343074" y="1862355"/>
            <a:ext cx="4432040" cy="4152551"/>
          </a:xfrm>
          <a:prstGeom prst="rect">
            <a:avLst/>
          </a:prstGeom>
        </p:spPr>
      </p:pic>
    </p:spTree>
    <p:extLst>
      <p:ext uri="{BB962C8B-B14F-4D97-AF65-F5344CB8AC3E}">
        <p14:creationId xmlns:p14="http://schemas.microsoft.com/office/powerpoint/2010/main" val="753944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FF5E0A-D8F0-472F-8775-D10D270A683B}"/>
              </a:ext>
            </a:extLst>
          </p:cNvPr>
          <p:cNvSpPr>
            <a:spLocks noGrp="1"/>
          </p:cNvSpPr>
          <p:nvPr>
            <p:ph type="title"/>
          </p:nvPr>
        </p:nvSpPr>
        <p:spPr/>
        <p:txBody>
          <a:bodyPr/>
          <a:lstStyle/>
          <a:p>
            <a:r>
              <a:rPr lang="en-US" dirty="0"/>
              <a:t>A little bit of history…..</a:t>
            </a:r>
          </a:p>
        </p:txBody>
      </p:sp>
      <p:sp>
        <p:nvSpPr>
          <p:cNvPr id="3" name="Content Placeholder 2">
            <a:extLst>
              <a:ext uri="{FF2B5EF4-FFF2-40B4-BE49-F238E27FC236}">
                <a16:creationId xmlns:a16="http://schemas.microsoft.com/office/drawing/2014/main" xmlns="" id="{DBD2BC5A-D553-434A-9CED-1EEA8F273D04}"/>
              </a:ext>
            </a:extLst>
          </p:cNvPr>
          <p:cNvSpPr>
            <a:spLocks noGrp="1"/>
          </p:cNvSpPr>
          <p:nvPr>
            <p:ph idx="1"/>
          </p:nvPr>
        </p:nvSpPr>
        <p:spPr/>
        <p:txBody>
          <a:bodyPr>
            <a:normAutofit lnSpcReduction="10000"/>
          </a:bodyPr>
          <a:lstStyle/>
          <a:p>
            <a:r>
              <a:rPr lang="en-US" dirty="0"/>
              <a:t>Last substantial bill passed addressing APN practice was in 1991-APN’s could practice autonomously under their scope of practice(including physical assessment, diagnosis, and management of episodic and chronic illness, ordering labs, x-rays and diagnostic tests, performing treatments and procedures and referring to other providers as appropriate. –except for medications which requires a joint protocol with an NJ MD</a:t>
            </a:r>
          </a:p>
          <a:p>
            <a:r>
              <a:rPr lang="en-US" dirty="0"/>
              <a:t>This provision was written into the bill to assure the public was safe as there was not history of APN in NJ with Rx privileging </a:t>
            </a:r>
          </a:p>
          <a:p>
            <a:r>
              <a:rPr lang="en-US" dirty="0"/>
              <a:t>Since that time there has been less than -02% of litigation referencing APN practice -</a:t>
            </a:r>
          </a:p>
        </p:txBody>
      </p:sp>
    </p:spTree>
    <p:extLst>
      <p:ext uri="{BB962C8B-B14F-4D97-AF65-F5344CB8AC3E}">
        <p14:creationId xmlns:p14="http://schemas.microsoft.com/office/powerpoint/2010/main" val="948103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8DF9D-514B-44C2-ABAA-E0DEEC8A76FE}"/>
              </a:ext>
            </a:extLst>
          </p:cNvPr>
          <p:cNvSpPr>
            <a:spLocks noGrp="1"/>
          </p:cNvSpPr>
          <p:nvPr>
            <p:ph type="title"/>
          </p:nvPr>
        </p:nvSpPr>
        <p:spPr/>
        <p:txBody>
          <a:bodyPr/>
          <a:lstStyle/>
          <a:p>
            <a:r>
              <a:rPr lang="en-US" dirty="0"/>
              <a:t>More history</a:t>
            </a:r>
          </a:p>
        </p:txBody>
      </p:sp>
      <p:sp>
        <p:nvSpPr>
          <p:cNvPr id="3" name="Content Placeholder 2">
            <a:extLst>
              <a:ext uri="{FF2B5EF4-FFF2-40B4-BE49-F238E27FC236}">
                <a16:creationId xmlns:a16="http://schemas.microsoft.com/office/drawing/2014/main" xmlns="" id="{8DEBF289-6A5C-4E36-AABE-2FAEA22A171D}"/>
              </a:ext>
            </a:extLst>
          </p:cNvPr>
          <p:cNvSpPr>
            <a:spLocks noGrp="1"/>
          </p:cNvSpPr>
          <p:nvPr>
            <p:ph idx="1"/>
          </p:nvPr>
        </p:nvSpPr>
        <p:spPr/>
        <p:txBody>
          <a:bodyPr>
            <a:normAutofit lnSpcReduction="10000"/>
          </a:bodyPr>
          <a:lstStyle/>
          <a:p>
            <a:r>
              <a:rPr lang="en-US" dirty="0"/>
              <a:t>2008-NJSNA membership vote to remove the joint protocol</a:t>
            </a:r>
          </a:p>
          <a:p>
            <a:r>
              <a:rPr lang="en-US" dirty="0"/>
              <a:t>NJSNA developed and introduced the Consumer Access to Health Care Act </a:t>
            </a:r>
          </a:p>
          <a:p>
            <a:r>
              <a:rPr lang="en-US" dirty="0"/>
              <a:t>2012-S 2354 (Vitale/Madden) A 3512 (Munoz/</a:t>
            </a:r>
            <a:r>
              <a:rPr lang="en-US" dirty="0" err="1"/>
              <a:t>Jasey</a:t>
            </a:r>
            <a:r>
              <a:rPr lang="en-US" dirty="0"/>
              <a:t>/Benson/Coughlin)</a:t>
            </a:r>
          </a:p>
          <a:p>
            <a:r>
              <a:rPr lang="en-US" dirty="0"/>
              <a:t>2014 –re-introduced S 870 A 906-removal of the joint protocol and the bill included global signature </a:t>
            </a:r>
          </a:p>
          <a:p>
            <a:r>
              <a:rPr lang="en-US" dirty="0"/>
              <a:t>2016-re-introduced as S 1282 A 906 referred to Assembly Health and Senior Services Committee</a:t>
            </a:r>
          </a:p>
          <a:p>
            <a:r>
              <a:rPr lang="en-US" dirty="0"/>
              <a:t>To be re-introduced next legislative session…….</a:t>
            </a:r>
          </a:p>
          <a:p>
            <a:endParaRPr lang="en-US" dirty="0"/>
          </a:p>
          <a:p>
            <a:endParaRPr lang="en-US" dirty="0"/>
          </a:p>
        </p:txBody>
      </p:sp>
    </p:spTree>
    <p:extLst>
      <p:ext uri="{BB962C8B-B14F-4D97-AF65-F5344CB8AC3E}">
        <p14:creationId xmlns:p14="http://schemas.microsoft.com/office/powerpoint/2010/main" val="2364897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6F7D90-A1BF-4BD4-8EB7-28F714E29736}"/>
              </a:ext>
            </a:extLst>
          </p:cNvPr>
          <p:cNvSpPr>
            <a:spLocks noGrp="1"/>
          </p:cNvSpPr>
          <p:nvPr>
            <p:ph type="title"/>
          </p:nvPr>
        </p:nvSpPr>
        <p:spPr/>
        <p:txBody>
          <a:bodyPr/>
          <a:lstStyle/>
          <a:p>
            <a:r>
              <a:rPr lang="en-US" dirty="0"/>
              <a:t>Conditions of the Bill include:</a:t>
            </a:r>
          </a:p>
        </p:txBody>
      </p:sp>
      <p:sp>
        <p:nvSpPr>
          <p:cNvPr id="3" name="Content Placeholder 2">
            <a:extLst>
              <a:ext uri="{FF2B5EF4-FFF2-40B4-BE49-F238E27FC236}">
                <a16:creationId xmlns:a16="http://schemas.microsoft.com/office/drawing/2014/main" xmlns="" id="{FFB87F2C-A4B9-4448-9633-17B7DDBFEE12}"/>
              </a:ext>
            </a:extLst>
          </p:cNvPr>
          <p:cNvSpPr>
            <a:spLocks noGrp="1"/>
          </p:cNvSpPr>
          <p:nvPr>
            <p:ph idx="1"/>
          </p:nvPr>
        </p:nvSpPr>
        <p:spPr/>
        <p:txBody>
          <a:bodyPr/>
          <a:lstStyle/>
          <a:p>
            <a:r>
              <a:rPr lang="en-US" dirty="0"/>
              <a:t>Use of the NJ Prescription Blank</a:t>
            </a:r>
          </a:p>
          <a:p>
            <a:r>
              <a:rPr lang="en-US" dirty="0"/>
              <a:t>Satisfying Continuing Education Requirements for CDS</a:t>
            </a:r>
          </a:p>
          <a:p>
            <a:r>
              <a:rPr lang="en-US" dirty="0"/>
              <a:t>APN’s with less than 24 months or 2400 hours of active practice will require formal collaborating agreement with provider </a:t>
            </a:r>
          </a:p>
          <a:p>
            <a:r>
              <a:rPr lang="en-US" dirty="0"/>
              <a:t>The bill also provide global  signature authority</a:t>
            </a:r>
          </a:p>
          <a:p>
            <a:endParaRPr lang="en-US" dirty="0"/>
          </a:p>
        </p:txBody>
      </p:sp>
    </p:spTree>
    <p:extLst>
      <p:ext uri="{BB962C8B-B14F-4D97-AF65-F5344CB8AC3E}">
        <p14:creationId xmlns:p14="http://schemas.microsoft.com/office/powerpoint/2010/main" val="3739501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E740C5-D323-4B36-AB68-79ECB8871B4C}"/>
              </a:ext>
            </a:extLst>
          </p:cNvPr>
          <p:cNvSpPr>
            <a:spLocks noGrp="1"/>
          </p:cNvSpPr>
          <p:nvPr>
            <p:ph type="title"/>
          </p:nvPr>
        </p:nvSpPr>
        <p:spPr/>
        <p:txBody>
          <a:bodyPr/>
          <a:lstStyle/>
          <a:p>
            <a:r>
              <a:rPr lang="en-US" dirty="0" err="1"/>
              <a:t>Sponors</a:t>
            </a:r>
            <a:r>
              <a:rPr lang="en-US" dirty="0"/>
              <a:t> </a:t>
            </a:r>
          </a:p>
        </p:txBody>
      </p:sp>
      <p:sp>
        <p:nvSpPr>
          <p:cNvPr id="3" name="Content Placeholder 2">
            <a:extLst>
              <a:ext uri="{FF2B5EF4-FFF2-40B4-BE49-F238E27FC236}">
                <a16:creationId xmlns:a16="http://schemas.microsoft.com/office/drawing/2014/main" xmlns="" id="{73871142-3E21-4BE4-B997-9E4AE8931BAF}"/>
              </a:ext>
            </a:extLst>
          </p:cNvPr>
          <p:cNvSpPr>
            <a:spLocks noGrp="1"/>
          </p:cNvSpPr>
          <p:nvPr>
            <p:ph idx="1"/>
          </p:nvPr>
        </p:nvSpPr>
        <p:spPr/>
        <p:txBody>
          <a:bodyPr>
            <a:normAutofit fontScale="70000" lnSpcReduction="20000"/>
          </a:bodyPr>
          <a:lstStyle/>
          <a:p>
            <a:r>
              <a:rPr lang="en-US" dirty="0"/>
              <a:t>Munoz, Nancy-Primary</a:t>
            </a:r>
          </a:p>
          <a:p>
            <a:r>
              <a:rPr lang="en-US" dirty="0" err="1"/>
              <a:t>Jasey,Mila</a:t>
            </a:r>
            <a:r>
              <a:rPr lang="en-US" dirty="0"/>
              <a:t>-Primary</a:t>
            </a:r>
          </a:p>
          <a:p>
            <a:r>
              <a:rPr lang="en-US" dirty="0"/>
              <a:t>Benson, Daniel-Primary</a:t>
            </a:r>
          </a:p>
          <a:p>
            <a:r>
              <a:rPr lang="en-US" dirty="0"/>
              <a:t>Coughlin, Craig, Primary</a:t>
            </a:r>
          </a:p>
          <a:p>
            <a:r>
              <a:rPr lang="en-US" dirty="0" err="1"/>
              <a:t>Diegnan</a:t>
            </a:r>
            <a:r>
              <a:rPr lang="en-US" dirty="0"/>
              <a:t>, Patrick-Co-Sponsor</a:t>
            </a:r>
          </a:p>
          <a:p>
            <a:r>
              <a:rPr lang="en-US" dirty="0"/>
              <a:t>Sumter, Shavonda-Co-Sponsor</a:t>
            </a:r>
          </a:p>
          <a:p>
            <a:r>
              <a:rPr lang="en-US" dirty="0" err="1"/>
              <a:t>Caride</a:t>
            </a:r>
            <a:r>
              <a:rPr lang="en-US" dirty="0"/>
              <a:t>, Marlene-co-Sponsor</a:t>
            </a:r>
          </a:p>
          <a:p>
            <a:r>
              <a:rPr lang="en-US" dirty="0"/>
              <a:t>McKeon, John-co Sponsor</a:t>
            </a:r>
          </a:p>
          <a:p>
            <a:r>
              <a:rPr lang="en-US" dirty="0"/>
              <a:t>DeAngelo, Wayne-Co-Sponsor</a:t>
            </a:r>
          </a:p>
          <a:p>
            <a:r>
              <a:rPr lang="en-US" dirty="0" err="1"/>
              <a:t>Schepisi</a:t>
            </a:r>
            <a:r>
              <a:rPr lang="en-US" dirty="0"/>
              <a:t>, Holly-Co-Sponsor</a:t>
            </a:r>
          </a:p>
          <a:p>
            <a:r>
              <a:rPr lang="en-US" dirty="0" err="1"/>
              <a:t>Ciattarelli</a:t>
            </a:r>
            <a:r>
              <a:rPr lang="en-US" dirty="0"/>
              <a:t>, Jack-Co –Sponsor</a:t>
            </a:r>
          </a:p>
          <a:p>
            <a:r>
              <a:rPr lang="en-US" dirty="0"/>
              <a:t>Jones, Patricia –Co Sponsor</a:t>
            </a:r>
          </a:p>
        </p:txBody>
      </p:sp>
    </p:spTree>
    <p:extLst>
      <p:ext uri="{BB962C8B-B14F-4D97-AF65-F5344CB8AC3E}">
        <p14:creationId xmlns:p14="http://schemas.microsoft.com/office/powerpoint/2010/main" val="3123675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D614F-1FAF-4562-B9AA-7DEA7B6F7E13}"/>
              </a:ext>
            </a:extLst>
          </p:cNvPr>
          <p:cNvSpPr>
            <a:spLocks noGrp="1"/>
          </p:cNvSpPr>
          <p:nvPr>
            <p:ph type="title"/>
          </p:nvPr>
        </p:nvSpPr>
        <p:spPr/>
        <p:txBody>
          <a:bodyPr>
            <a:normAutofit fontScale="90000"/>
          </a:bodyPr>
          <a:lstStyle/>
          <a:p>
            <a:r>
              <a:rPr lang="en-US" dirty="0"/>
              <a:t>You wouldn’t call a horse a donkey or a Mule…..Nurse Title Bill</a:t>
            </a:r>
          </a:p>
        </p:txBody>
      </p:sp>
      <p:pic>
        <p:nvPicPr>
          <p:cNvPr id="4" name="Content Placeholder 3" descr="Image result for horse and donkey">
            <a:hlinkClick r:id="rId2" tgtFrame="&quot;_blank&quot;"/>
            <a:extLst>
              <a:ext uri="{FF2B5EF4-FFF2-40B4-BE49-F238E27FC236}">
                <a16:creationId xmlns:a16="http://schemas.microsoft.com/office/drawing/2014/main" xmlns="" id="{1B6AA7A0-E1A0-4A79-888C-D9A5E229CB4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2406" y="685800"/>
            <a:ext cx="4418013" cy="3614738"/>
          </a:xfrm>
          <a:prstGeom prst="rect">
            <a:avLst/>
          </a:prstGeom>
          <a:noFill/>
          <a:ln>
            <a:noFill/>
          </a:ln>
        </p:spPr>
      </p:pic>
    </p:spTree>
    <p:extLst>
      <p:ext uri="{BB962C8B-B14F-4D97-AF65-F5344CB8AC3E}">
        <p14:creationId xmlns:p14="http://schemas.microsoft.com/office/powerpoint/2010/main" val="1110316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53D24E-8094-4C1E-8DDB-9D458A4527FC}"/>
              </a:ext>
            </a:extLst>
          </p:cNvPr>
          <p:cNvSpPr>
            <a:spLocks noGrp="1"/>
          </p:cNvSpPr>
          <p:nvPr>
            <p:ph type="title"/>
          </p:nvPr>
        </p:nvSpPr>
        <p:spPr/>
        <p:txBody>
          <a:bodyPr/>
          <a:lstStyle/>
          <a:p>
            <a:r>
              <a:rPr lang="en-US" dirty="0"/>
              <a:t>Nurse Title Bill S2971 A4570</a:t>
            </a:r>
          </a:p>
        </p:txBody>
      </p:sp>
      <p:sp>
        <p:nvSpPr>
          <p:cNvPr id="3" name="Content Placeholder 2">
            <a:extLst>
              <a:ext uri="{FF2B5EF4-FFF2-40B4-BE49-F238E27FC236}">
                <a16:creationId xmlns:a16="http://schemas.microsoft.com/office/drawing/2014/main" xmlns="" id="{1A783896-E0E4-4294-97DF-3DE602CF04D3}"/>
              </a:ext>
            </a:extLst>
          </p:cNvPr>
          <p:cNvSpPr>
            <a:spLocks noGrp="1"/>
          </p:cNvSpPr>
          <p:nvPr>
            <p:ph idx="1"/>
          </p:nvPr>
        </p:nvSpPr>
        <p:spPr/>
        <p:txBody>
          <a:bodyPr/>
          <a:lstStyle/>
          <a:p>
            <a:pPr marL="0" indent="0">
              <a:buNone/>
            </a:pPr>
            <a:r>
              <a:rPr lang="en-US" dirty="0"/>
              <a:t>Prohibits the use of “nurse “ title by unlicensed persons</a:t>
            </a:r>
          </a:p>
          <a:p>
            <a:pPr marL="0" indent="0">
              <a:buNone/>
            </a:pPr>
            <a:r>
              <a:rPr lang="en-US" dirty="0"/>
              <a:t>The title nurse is to be uses when the person is licensed as a professional nurse, practical nurse or advanced practice nurse </a:t>
            </a:r>
          </a:p>
          <a:p>
            <a:pPr marL="0" indent="0">
              <a:buNone/>
            </a:pPr>
            <a:r>
              <a:rPr lang="en-US" dirty="0"/>
              <a:t>Primary Sponsors Senate Version –Fred Madden (District 4) and James Beach (District 6)</a:t>
            </a:r>
          </a:p>
          <a:p>
            <a:pPr marL="0" indent="0">
              <a:buNone/>
            </a:pPr>
            <a:r>
              <a:rPr lang="en-US" dirty="0"/>
              <a:t>Primary Sponsors Assembly Version-Nancy Munoz (District 21) and Nicholas </a:t>
            </a:r>
            <a:r>
              <a:rPr lang="en-US" dirty="0" err="1"/>
              <a:t>Chiaralioti</a:t>
            </a:r>
            <a:r>
              <a:rPr lang="en-US" dirty="0"/>
              <a:t> (District 31) </a:t>
            </a:r>
          </a:p>
          <a:p>
            <a:pPr marL="0" indent="0">
              <a:buNone/>
            </a:pPr>
            <a:r>
              <a:rPr lang="en-US" dirty="0"/>
              <a:t>39 States have passed legislation in an effort to protect the public against harm from health practitioners who are not licensed </a:t>
            </a:r>
          </a:p>
        </p:txBody>
      </p:sp>
    </p:spTree>
    <p:extLst>
      <p:ext uri="{BB962C8B-B14F-4D97-AF65-F5344CB8AC3E}">
        <p14:creationId xmlns:p14="http://schemas.microsoft.com/office/powerpoint/2010/main" val="2853675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7FD9A9-C0F0-4668-93D7-A33742EEE2AA}"/>
              </a:ext>
            </a:extLst>
          </p:cNvPr>
          <p:cNvSpPr>
            <a:spLocks noGrp="1"/>
          </p:cNvSpPr>
          <p:nvPr>
            <p:ph type="title"/>
          </p:nvPr>
        </p:nvSpPr>
        <p:spPr/>
        <p:txBody>
          <a:bodyPr/>
          <a:lstStyle/>
          <a:p>
            <a:r>
              <a:rPr lang="en-US" dirty="0"/>
              <a:t>Bill History</a:t>
            </a:r>
          </a:p>
        </p:txBody>
      </p:sp>
      <p:sp>
        <p:nvSpPr>
          <p:cNvPr id="3" name="Content Placeholder 2">
            <a:extLst>
              <a:ext uri="{FF2B5EF4-FFF2-40B4-BE49-F238E27FC236}">
                <a16:creationId xmlns:a16="http://schemas.microsoft.com/office/drawing/2014/main" xmlns="" id="{0EE88BE7-0D63-4E4D-AA04-57EB4D83D2D2}"/>
              </a:ext>
            </a:extLst>
          </p:cNvPr>
          <p:cNvSpPr>
            <a:spLocks noGrp="1"/>
          </p:cNvSpPr>
          <p:nvPr>
            <p:ph idx="1"/>
          </p:nvPr>
        </p:nvSpPr>
        <p:spPr/>
        <p:txBody>
          <a:bodyPr/>
          <a:lstStyle/>
          <a:p>
            <a:r>
              <a:rPr lang="en-US" dirty="0"/>
              <a:t>1/2017 Introduced -to Senate –referred to Senate Commerce Committee</a:t>
            </a:r>
          </a:p>
          <a:p>
            <a:r>
              <a:rPr lang="en-US" dirty="0"/>
              <a:t>2/2017 Introduced to the Assembly-referred to Assembly Regulated Professionals Committee</a:t>
            </a:r>
          </a:p>
          <a:p>
            <a:r>
              <a:rPr lang="en-US" dirty="0"/>
              <a:t>A-4570 Primary Sponsor Nancy Munoz (D21) and Nicholas </a:t>
            </a:r>
            <a:r>
              <a:rPr lang="en-US" dirty="0" err="1"/>
              <a:t>Chiaravalloti</a:t>
            </a:r>
            <a:r>
              <a:rPr lang="en-US" dirty="0"/>
              <a:t> (D31)</a:t>
            </a:r>
          </a:p>
          <a:p>
            <a:r>
              <a:rPr lang="en-US" dirty="0"/>
              <a:t>Christian Sciences Nurses –requesting exemption </a:t>
            </a:r>
          </a:p>
        </p:txBody>
      </p:sp>
    </p:spTree>
    <p:extLst>
      <p:ext uri="{BB962C8B-B14F-4D97-AF65-F5344CB8AC3E}">
        <p14:creationId xmlns:p14="http://schemas.microsoft.com/office/powerpoint/2010/main" val="2918098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344F46-CC14-461B-A299-29DC43EC9C97}"/>
              </a:ext>
            </a:extLst>
          </p:cNvPr>
          <p:cNvSpPr>
            <a:spLocks noGrp="1"/>
          </p:cNvSpPr>
          <p:nvPr>
            <p:ph type="title"/>
          </p:nvPr>
        </p:nvSpPr>
        <p:spPr/>
        <p:txBody>
          <a:bodyPr/>
          <a:lstStyle/>
          <a:p>
            <a:r>
              <a:rPr lang="en-US" dirty="0"/>
              <a:t>Nurse Licensure Compact (NLC)</a:t>
            </a:r>
          </a:p>
        </p:txBody>
      </p:sp>
      <p:pic>
        <p:nvPicPr>
          <p:cNvPr id="5" name="Content Placeholder 4">
            <a:extLst>
              <a:ext uri="{FF2B5EF4-FFF2-40B4-BE49-F238E27FC236}">
                <a16:creationId xmlns:a16="http://schemas.microsoft.com/office/drawing/2014/main" xmlns="" id="{99F0ABE1-D976-4BFA-B378-2A857FEB677C}"/>
              </a:ext>
            </a:extLst>
          </p:cNvPr>
          <p:cNvPicPr>
            <a:picLocks noGrp="1" noChangeAspect="1"/>
          </p:cNvPicPr>
          <p:nvPr>
            <p:ph idx="1"/>
          </p:nvPr>
        </p:nvPicPr>
        <p:blipFill>
          <a:blip r:embed="rId2"/>
          <a:stretch>
            <a:fillRect/>
          </a:stretch>
        </p:blipFill>
        <p:spPr>
          <a:xfrm>
            <a:off x="2927350" y="1150144"/>
            <a:ext cx="4048125" cy="2686050"/>
          </a:xfrm>
        </p:spPr>
      </p:pic>
    </p:spTree>
    <p:extLst>
      <p:ext uri="{BB962C8B-B14F-4D97-AF65-F5344CB8AC3E}">
        <p14:creationId xmlns:p14="http://schemas.microsoft.com/office/powerpoint/2010/main" val="1255254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68D01-04E5-4E6B-AB23-B852524C5BBA}"/>
              </a:ext>
            </a:extLst>
          </p:cNvPr>
          <p:cNvSpPr>
            <a:spLocks noGrp="1"/>
          </p:cNvSpPr>
          <p:nvPr>
            <p:ph type="title"/>
          </p:nvPr>
        </p:nvSpPr>
        <p:spPr/>
        <p:txBody>
          <a:bodyPr/>
          <a:lstStyle/>
          <a:p>
            <a:r>
              <a:rPr lang="en-US" dirty="0"/>
              <a:t>Nurse licensure Compact(NLC)</a:t>
            </a:r>
          </a:p>
        </p:txBody>
      </p:sp>
      <p:sp>
        <p:nvSpPr>
          <p:cNvPr id="3" name="Content Placeholder 2">
            <a:extLst>
              <a:ext uri="{FF2B5EF4-FFF2-40B4-BE49-F238E27FC236}">
                <a16:creationId xmlns:a16="http://schemas.microsoft.com/office/drawing/2014/main" xmlns="" id="{EBBDE297-56AE-466A-8C49-0D0E2AF6E862}"/>
              </a:ext>
            </a:extLst>
          </p:cNvPr>
          <p:cNvSpPr>
            <a:spLocks noGrp="1"/>
          </p:cNvSpPr>
          <p:nvPr>
            <p:ph idx="1"/>
          </p:nvPr>
        </p:nvSpPr>
        <p:spPr/>
        <p:txBody>
          <a:bodyPr/>
          <a:lstStyle/>
          <a:p>
            <a:r>
              <a:rPr lang="en-US" dirty="0"/>
              <a:t>Allows nurses with a multistate license to practice physically, telephonically, or electronically in their home state and other original NLC states </a:t>
            </a:r>
          </a:p>
          <a:p>
            <a:r>
              <a:rPr lang="en-US" dirty="0"/>
              <a:t>As of July 20,2017 26 states have enacted the NLC –currently pending in </a:t>
            </a:r>
            <a:r>
              <a:rPr lang="en-US" b="1" dirty="0"/>
              <a:t>NJ </a:t>
            </a:r>
            <a:r>
              <a:rPr lang="en-US" dirty="0"/>
              <a:t>and Massachusetts</a:t>
            </a:r>
          </a:p>
        </p:txBody>
      </p:sp>
    </p:spTree>
    <p:extLst>
      <p:ext uri="{BB962C8B-B14F-4D97-AF65-F5344CB8AC3E}">
        <p14:creationId xmlns:p14="http://schemas.microsoft.com/office/powerpoint/2010/main" val="263750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A2D56-9C44-4873-9ABF-F6A97A4614E9}"/>
              </a:ext>
            </a:extLst>
          </p:cNvPr>
          <p:cNvSpPr>
            <a:spLocks noGrp="1"/>
          </p:cNvSpPr>
          <p:nvPr>
            <p:ph type="title"/>
          </p:nvPr>
        </p:nvSpPr>
        <p:spPr/>
        <p:txBody>
          <a:bodyPr/>
          <a:lstStyle/>
          <a:p>
            <a:r>
              <a:rPr lang="en-US" dirty="0"/>
              <a:t>11 Uniform License Requirements</a:t>
            </a:r>
            <a:br>
              <a:rPr lang="en-US" dirty="0"/>
            </a:br>
            <a:endParaRPr lang="en-US" dirty="0"/>
          </a:p>
        </p:txBody>
      </p:sp>
      <p:sp>
        <p:nvSpPr>
          <p:cNvPr id="3" name="Content Placeholder 2">
            <a:extLst>
              <a:ext uri="{FF2B5EF4-FFF2-40B4-BE49-F238E27FC236}">
                <a16:creationId xmlns:a16="http://schemas.microsoft.com/office/drawing/2014/main" xmlns="" id="{F8CB4C52-5EB0-4DB2-9069-E55FBD433779}"/>
              </a:ext>
            </a:extLst>
          </p:cNvPr>
          <p:cNvSpPr>
            <a:spLocks noGrp="1"/>
          </p:cNvSpPr>
          <p:nvPr>
            <p:ph idx="1"/>
          </p:nvPr>
        </p:nvSpPr>
        <p:spPr/>
        <p:txBody>
          <a:bodyPr>
            <a:normAutofit fontScale="77500" lnSpcReduction="20000"/>
          </a:bodyPr>
          <a:lstStyle/>
          <a:p>
            <a:r>
              <a:rPr lang="en-US" dirty="0"/>
              <a:t>1.Meets requirements</a:t>
            </a:r>
          </a:p>
          <a:p>
            <a:r>
              <a:rPr lang="en-US" dirty="0"/>
              <a:t>2.Graduate of Board Approved Program</a:t>
            </a:r>
          </a:p>
          <a:p>
            <a:r>
              <a:rPr lang="en-US" dirty="0"/>
              <a:t>3.Pass English proficiency</a:t>
            </a:r>
          </a:p>
          <a:p>
            <a:r>
              <a:rPr lang="en-US" dirty="0"/>
              <a:t>4.Pass NCLEX-RN or NCLEX-PN</a:t>
            </a:r>
          </a:p>
          <a:p>
            <a:r>
              <a:rPr lang="en-US" dirty="0"/>
              <a:t>5.Eligable or holds license</a:t>
            </a:r>
          </a:p>
          <a:p>
            <a:r>
              <a:rPr lang="en-US" dirty="0"/>
              <a:t>6.Fingerprints/Background Check</a:t>
            </a:r>
          </a:p>
          <a:p>
            <a:r>
              <a:rPr lang="en-US" dirty="0"/>
              <a:t>7.No State /Federal Felony convictions</a:t>
            </a:r>
          </a:p>
          <a:p>
            <a:r>
              <a:rPr lang="en-US" dirty="0"/>
              <a:t>8. No Misdemeanors</a:t>
            </a:r>
          </a:p>
          <a:p>
            <a:r>
              <a:rPr lang="en-US" dirty="0"/>
              <a:t>9. Not in an alternative program</a:t>
            </a:r>
          </a:p>
          <a:p>
            <a:r>
              <a:rPr lang="en-US" dirty="0"/>
              <a:t>10.Is requires to self-disclose current participation in alternative program</a:t>
            </a:r>
          </a:p>
          <a:p>
            <a:r>
              <a:rPr lang="en-US" dirty="0"/>
              <a:t>11. Valid SS #</a:t>
            </a:r>
          </a:p>
        </p:txBody>
      </p:sp>
    </p:spTree>
    <p:extLst>
      <p:ext uri="{BB962C8B-B14F-4D97-AF65-F5344CB8AC3E}">
        <p14:creationId xmlns:p14="http://schemas.microsoft.com/office/powerpoint/2010/main" val="2810912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46620"/>
            <a:ext cx="9601196" cy="1031847"/>
          </a:xfrm>
        </p:spPr>
        <p:txBody>
          <a:bodyPr/>
          <a:lstStyle/>
          <a:p>
            <a:pPr algn="ctr"/>
            <a:r>
              <a:rPr lang="en-US" dirty="0">
                <a:latin typeface="Franklin Gothic Medium" panose="020B0603020102020204" pitchFamily="34" charset="0"/>
              </a:rPr>
              <a:t>Idea Developed</a:t>
            </a:r>
          </a:p>
        </p:txBody>
      </p:sp>
      <p:sp>
        <p:nvSpPr>
          <p:cNvPr id="3" name="Content Placeholder 2"/>
          <p:cNvSpPr>
            <a:spLocks noGrp="1"/>
          </p:cNvSpPr>
          <p:nvPr>
            <p:ph idx="1"/>
          </p:nvPr>
        </p:nvSpPr>
        <p:spPr>
          <a:xfrm>
            <a:off x="677334" y="1484851"/>
            <a:ext cx="8596668" cy="5176008"/>
          </a:xfrm>
        </p:spPr>
        <p:txBody>
          <a:bodyPr>
            <a:normAutofit/>
          </a:bodyPr>
          <a:lstStyle/>
          <a:p>
            <a:pPr marL="0" indent="0">
              <a:buNone/>
            </a:pPr>
            <a:endParaRPr lang="en-US" dirty="0"/>
          </a:p>
          <a:p>
            <a:endParaRPr lang="en-US" dirty="0"/>
          </a:p>
          <a:p>
            <a:r>
              <a:rPr lang="en-US" sz="2000" dirty="0">
                <a:latin typeface="Franklin Gothic Medium" panose="020B0603020102020204" pitchFamily="34" charset="0"/>
              </a:rPr>
              <a:t>Legislator decides to sponsor a bill. May ask other legislators in the same house to join as co-sponsor</a:t>
            </a:r>
          </a:p>
          <a:p>
            <a:pPr lvl="1"/>
            <a:r>
              <a:rPr lang="en-US" dirty="0">
                <a:latin typeface="Franklin Gothic Medium" panose="020B0603020102020204" pitchFamily="34" charset="0"/>
              </a:rPr>
              <a:t>A4570 – Prohibit the use of “Nurse” title by unlicensed person</a:t>
            </a:r>
          </a:p>
          <a:p>
            <a:pPr lvl="1"/>
            <a:r>
              <a:rPr lang="en-US" u="sng" dirty="0">
                <a:solidFill>
                  <a:srgbClr val="FF0000"/>
                </a:solidFill>
                <a:latin typeface="Franklin Gothic Medium" panose="020B0603020102020204" pitchFamily="34" charset="0"/>
              </a:rPr>
              <a:t>N. Munoz– Primary Sponsor District 21 </a:t>
            </a:r>
            <a:r>
              <a:rPr lang="en-US" dirty="0">
                <a:solidFill>
                  <a:srgbClr val="FF0000"/>
                </a:solidFill>
                <a:latin typeface="Franklin Gothic Medium" panose="020B0603020102020204" pitchFamily="34" charset="0"/>
              </a:rPr>
              <a:t>  </a:t>
            </a:r>
            <a:r>
              <a:rPr lang="en-US" dirty="0">
                <a:latin typeface="Franklin Gothic Medium" panose="020B0603020102020204" pitchFamily="34" charset="0"/>
              </a:rPr>
              <a:t>Berkeley Heights, </a:t>
            </a:r>
            <a:r>
              <a:rPr lang="en-US" dirty="0" err="1">
                <a:latin typeface="Franklin Gothic Medium" panose="020B0603020102020204" pitchFamily="34" charset="0"/>
              </a:rPr>
              <a:t>Bernards</a:t>
            </a:r>
            <a:r>
              <a:rPr lang="en-US" dirty="0">
                <a:latin typeface="Franklin Gothic Medium" panose="020B0603020102020204" pitchFamily="34" charset="0"/>
              </a:rPr>
              <a:t>, Chatham Borough, Cranford, Far Hills, Garwood, Kenilworth, Long Hill, Mountainside, New Providence, Roselle Park, Springfield (Union), Summit, Warren, Watchung, Westfield</a:t>
            </a:r>
          </a:p>
          <a:p>
            <a:pPr lvl="1"/>
            <a:r>
              <a:rPr lang="en-US" u="sng" dirty="0">
                <a:solidFill>
                  <a:srgbClr val="FF0000"/>
                </a:solidFill>
                <a:latin typeface="Franklin Gothic Medium" panose="020B0603020102020204" pitchFamily="34" charset="0"/>
              </a:rPr>
              <a:t>N. </a:t>
            </a:r>
            <a:r>
              <a:rPr lang="en-US" u="sng" dirty="0" err="1">
                <a:solidFill>
                  <a:srgbClr val="FF0000"/>
                </a:solidFill>
                <a:latin typeface="Franklin Gothic Medium" panose="020B0603020102020204" pitchFamily="34" charset="0"/>
              </a:rPr>
              <a:t>Chiaravalloti</a:t>
            </a:r>
            <a:r>
              <a:rPr lang="en-US" u="sng" dirty="0">
                <a:solidFill>
                  <a:srgbClr val="FF0000"/>
                </a:solidFill>
                <a:latin typeface="Franklin Gothic Medium" panose="020B0603020102020204" pitchFamily="34" charset="0"/>
              </a:rPr>
              <a:t> - Primary Sponsor – District 3</a:t>
            </a:r>
            <a:r>
              <a:rPr lang="en-US" dirty="0">
                <a:solidFill>
                  <a:srgbClr val="FF0000"/>
                </a:solidFill>
                <a:latin typeface="Franklin Gothic Medium" panose="020B0603020102020204" pitchFamily="34" charset="0"/>
              </a:rPr>
              <a:t>    </a:t>
            </a:r>
            <a:r>
              <a:rPr lang="en-US" dirty="0">
                <a:latin typeface="Franklin Gothic Medium" panose="020B0603020102020204" pitchFamily="34" charset="0"/>
              </a:rPr>
              <a:t>Bayonne, Jersey City</a:t>
            </a:r>
          </a:p>
        </p:txBody>
      </p:sp>
      <p:pic>
        <p:nvPicPr>
          <p:cNvPr id="8" name="Picture 7" descr="막상 실천을하려해도 계획대로 되지않는 방법이 ..."/>
          <p:cNvPicPr>
            <a:picLocks noChangeAspect="1"/>
          </p:cNvPicPr>
          <p:nvPr/>
        </p:nvPicPr>
        <p:blipFill>
          <a:blip r:embed="rId2"/>
          <a:stretch>
            <a:fillRect/>
          </a:stretch>
        </p:blipFill>
        <p:spPr>
          <a:xfrm>
            <a:off x="9635758" y="4340681"/>
            <a:ext cx="1478587" cy="1541106"/>
          </a:xfrm>
          <a:prstGeom prst="rect">
            <a:avLst/>
          </a:prstGeom>
        </p:spPr>
      </p:pic>
    </p:spTree>
    <p:extLst>
      <p:ext uri="{BB962C8B-B14F-4D97-AF65-F5344CB8AC3E}">
        <p14:creationId xmlns:p14="http://schemas.microsoft.com/office/powerpoint/2010/main" val="2236173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A4769E-2DAC-4AF2-A0B7-B34F2D143EB7}"/>
              </a:ext>
            </a:extLst>
          </p:cNvPr>
          <p:cNvSpPr>
            <a:spLocks noGrp="1"/>
          </p:cNvSpPr>
          <p:nvPr>
            <p:ph type="title"/>
          </p:nvPr>
        </p:nvSpPr>
        <p:spPr/>
        <p:txBody>
          <a:bodyPr/>
          <a:lstStyle/>
          <a:p>
            <a:r>
              <a:rPr lang="en-US" dirty="0"/>
              <a:t>Bill History –senate </a:t>
            </a:r>
          </a:p>
        </p:txBody>
      </p:sp>
      <p:sp>
        <p:nvSpPr>
          <p:cNvPr id="3" name="Content Placeholder 2">
            <a:extLst>
              <a:ext uri="{FF2B5EF4-FFF2-40B4-BE49-F238E27FC236}">
                <a16:creationId xmlns:a16="http://schemas.microsoft.com/office/drawing/2014/main" xmlns="" id="{0C6D5C8E-1759-4CE1-A74B-34929D4302AF}"/>
              </a:ext>
            </a:extLst>
          </p:cNvPr>
          <p:cNvSpPr>
            <a:spLocks noGrp="1"/>
          </p:cNvSpPr>
          <p:nvPr>
            <p:ph idx="1"/>
          </p:nvPr>
        </p:nvSpPr>
        <p:spPr/>
        <p:txBody>
          <a:bodyPr/>
          <a:lstStyle/>
          <a:p>
            <a:r>
              <a:rPr lang="en-US" dirty="0"/>
              <a:t>S103 Primary Sponsors were Vitale (D19) Whelan (D2) Co-Sponsor Madden (D4)</a:t>
            </a:r>
          </a:p>
          <a:p>
            <a:r>
              <a:rPr lang="en-US" dirty="0"/>
              <a:t>1/12/2016 Introduced to the Senate, referred to Senate Health ,Human Services and Senior Citizens Committee</a:t>
            </a:r>
          </a:p>
          <a:p>
            <a:r>
              <a:rPr lang="en-US" dirty="0"/>
              <a:t>6/1/2017 Reported from Senate Committee with Amendments,2</a:t>
            </a:r>
            <a:r>
              <a:rPr lang="en-US" baseline="30000" dirty="0"/>
              <a:t>nd</a:t>
            </a:r>
            <a:r>
              <a:rPr lang="en-US" dirty="0"/>
              <a:t> reading</a:t>
            </a:r>
          </a:p>
          <a:p>
            <a:r>
              <a:rPr lang="en-US" dirty="0"/>
              <a:t>6/1/2017-Referred to Senate Budget and Appropriations Committee</a:t>
            </a:r>
          </a:p>
          <a:p>
            <a:r>
              <a:rPr lang="en-US" dirty="0"/>
              <a:t>6/1/2017 Voted on:8 yes 0 no 1 not voting  0 abstained</a:t>
            </a:r>
          </a:p>
          <a:p>
            <a:endParaRPr lang="en-US" dirty="0"/>
          </a:p>
        </p:txBody>
      </p:sp>
    </p:spTree>
    <p:extLst>
      <p:ext uri="{BB962C8B-B14F-4D97-AF65-F5344CB8AC3E}">
        <p14:creationId xmlns:p14="http://schemas.microsoft.com/office/powerpoint/2010/main" val="284289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E2A78E-E8CB-4CA7-BB01-F5D9779E231D}"/>
              </a:ext>
            </a:extLst>
          </p:cNvPr>
          <p:cNvSpPr>
            <a:spLocks noGrp="1"/>
          </p:cNvSpPr>
          <p:nvPr>
            <p:ph type="title"/>
          </p:nvPr>
        </p:nvSpPr>
        <p:spPr/>
        <p:txBody>
          <a:bodyPr/>
          <a:lstStyle/>
          <a:p>
            <a:r>
              <a:rPr lang="en-US" dirty="0"/>
              <a:t>Bill History assembly</a:t>
            </a:r>
          </a:p>
        </p:txBody>
      </p:sp>
      <p:sp>
        <p:nvSpPr>
          <p:cNvPr id="3" name="Content Placeholder 2">
            <a:extLst>
              <a:ext uri="{FF2B5EF4-FFF2-40B4-BE49-F238E27FC236}">
                <a16:creationId xmlns:a16="http://schemas.microsoft.com/office/drawing/2014/main" xmlns="" id="{A0422CD9-8E12-4191-A3DD-5990882BB6FD}"/>
              </a:ext>
            </a:extLst>
          </p:cNvPr>
          <p:cNvSpPr>
            <a:spLocks noGrp="1"/>
          </p:cNvSpPr>
          <p:nvPr>
            <p:ph idx="1"/>
          </p:nvPr>
        </p:nvSpPr>
        <p:spPr/>
        <p:txBody>
          <a:bodyPr/>
          <a:lstStyle/>
          <a:p>
            <a:r>
              <a:rPr lang="en-US" dirty="0"/>
              <a:t>A 3917 Conway (D7) and Moriarty (D4) Primary Sponsors</a:t>
            </a:r>
          </a:p>
          <a:p>
            <a:r>
              <a:rPr lang="en-US" dirty="0"/>
              <a:t>June 20,2016 Introduced , Referred to Assembly Health and Senior Services Committee</a:t>
            </a:r>
          </a:p>
          <a:p>
            <a:r>
              <a:rPr lang="en-US" dirty="0"/>
              <a:t>June 19. 2017 Reported out of Assembly committee with Amendments, 2</a:t>
            </a:r>
            <a:r>
              <a:rPr lang="en-US" baseline="30000" dirty="0"/>
              <a:t>nd</a:t>
            </a:r>
            <a:r>
              <a:rPr lang="en-US" dirty="0"/>
              <a:t> reading </a:t>
            </a:r>
          </a:p>
          <a:p>
            <a:r>
              <a:rPr lang="en-US" dirty="0"/>
              <a:t>June 19,2017 votes in: 10 yes, 0 no, 3 not voting, 0 Abstains</a:t>
            </a:r>
          </a:p>
          <a:p>
            <a:endParaRPr lang="en-US" dirty="0"/>
          </a:p>
          <a:p>
            <a:endParaRPr lang="en-US" dirty="0"/>
          </a:p>
        </p:txBody>
      </p:sp>
    </p:spTree>
    <p:extLst>
      <p:ext uri="{BB962C8B-B14F-4D97-AF65-F5344CB8AC3E}">
        <p14:creationId xmlns:p14="http://schemas.microsoft.com/office/powerpoint/2010/main" val="1721478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011F25-C304-44CF-8910-2CFBFA0D55D3}"/>
              </a:ext>
            </a:extLst>
          </p:cNvPr>
          <p:cNvSpPr>
            <a:spLocks noGrp="1"/>
          </p:cNvSpPr>
          <p:nvPr>
            <p:ph type="title"/>
          </p:nvPr>
        </p:nvSpPr>
        <p:spPr/>
        <p:txBody>
          <a:bodyPr/>
          <a:lstStyle/>
          <a:p>
            <a:r>
              <a:rPr lang="en-US" dirty="0"/>
              <a:t>The End……???</a:t>
            </a:r>
          </a:p>
        </p:txBody>
      </p:sp>
      <p:pic>
        <p:nvPicPr>
          <p:cNvPr id="1026" name="Picture 2" descr="Image result for free images of butts">
            <a:extLst>
              <a:ext uri="{FF2B5EF4-FFF2-40B4-BE49-F238E27FC236}">
                <a16:creationId xmlns:a16="http://schemas.microsoft.com/office/drawing/2014/main" xmlns="" id="{6E665544-B2D7-4E4B-83CD-0F8B806B4B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263" y="245817"/>
            <a:ext cx="9514390" cy="472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15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BDDC93-E6A2-4997-8FD3-A541850498DE}"/>
              </a:ext>
            </a:extLst>
          </p:cNvPr>
          <p:cNvSpPr>
            <a:spLocks noGrp="1"/>
          </p:cNvSpPr>
          <p:nvPr>
            <p:ph type="title"/>
          </p:nvPr>
        </p:nvSpPr>
        <p:spPr>
          <a:xfrm>
            <a:off x="1295402" y="982132"/>
            <a:ext cx="9601196" cy="855057"/>
          </a:xfrm>
        </p:spPr>
        <p:txBody>
          <a:bodyPr/>
          <a:lstStyle/>
          <a:p>
            <a:r>
              <a:rPr lang="en-US" dirty="0">
                <a:latin typeface="Franklin Gothic Medium" panose="020B0603020102020204" pitchFamily="34" charset="0"/>
              </a:rPr>
              <a:t>Idea Developed</a:t>
            </a:r>
            <a:endParaRPr lang="en-US" dirty="0"/>
          </a:p>
        </p:txBody>
      </p:sp>
      <p:sp>
        <p:nvSpPr>
          <p:cNvPr id="3" name="Content Placeholder 2">
            <a:extLst>
              <a:ext uri="{FF2B5EF4-FFF2-40B4-BE49-F238E27FC236}">
                <a16:creationId xmlns:a16="http://schemas.microsoft.com/office/drawing/2014/main" xmlns="" id="{A78C3810-2A24-4B09-9D48-B41E6186495E}"/>
              </a:ext>
            </a:extLst>
          </p:cNvPr>
          <p:cNvSpPr>
            <a:spLocks noGrp="1"/>
          </p:cNvSpPr>
          <p:nvPr>
            <p:ph idx="1"/>
          </p:nvPr>
        </p:nvSpPr>
        <p:spPr>
          <a:xfrm>
            <a:off x="897622" y="2474752"/>
            <a:ext cx="9998975" cy="3401116"/>
          </a:xfrm>
        </p:spPr>
        <p:txBody>
          <a:bodyPr>
            <a:normAutofit lnSpcReduction="10000"/>
          </a:bodyPr>
          <a:lstStyle/>
          <a:p>
            <a:r>
              <a:rPr lang="en-US" dirty="0">
                <a:latin typeface="Franklin Gothic Medium" panose="020B0603020102020204" pitchFamily="34" charset="0"/>
              </a:rPr>
              <a:t>Legislator decides to sponsor a bill. May ask other legislators in the same house to join as co-sponsor</a:t>
            </a:r>
          </a:p>
          <a:p>
            <a:pPr lvl="1"/>
            <a:r>
              <a:rPr lang="en-US" dirty="0">
                <a:latin typeface="Franklin Gothic Medium" panose="020B0603020102020204" pitchFamily="34" charset="0"/>
              </a:rPr>
              <a:t>S4570 – Prohibit the use of “Nurse” title by unlicensed person</a:t>
            </a:r>
          </a:p>
          <a:p>
            <a:pPr lvl="1"/>
            <a:r>
              <a:rPr lang="en-US" u="sng" dirty="0">
                <a:solidFill>
                  <a:srgbClr val="FF0000"/>
                </a:solidFill>
                <a:latin typeface="Franklin Gothic Medium" panose="020B0603020102020204" pitchFamily="34" charset="0"/>
              </a:rPr>
              <a:t>F. Madden JR – Primary Sponsor District 4</a:t>
            </a:r>
            <a:r>
              <a:rPr lang="en-US" dirty="0">
                <a:solidFill>
                  <a:srgbClr val="FF0000"/>
                </a:solidFill>
                <a:latin typeface="Franklin Gothic Medium" panose="020B0603020102020204" pitchFamily="34" charset="0"/>
              </a:rPr>
              <a:t>  </a:t>
            </a:r>
            <a:r>
              <a:rPr lang="en-US" dirty="0" err="1">
                <a:latin typeface="Franklin Gothic Medium" panose="020B0603020102020204" pitchFamily="34" charset="0"/>
              </a:rPr>
              <a:t>Chesilhurst</a:t>
            </a:r>
            <a:r>
              <a:rPr lang="en-US" dirty="0">
                <a:latin typeface="Franklin Gothic Medium" panose="020B0603020102020204" pitchFamily="34" charset="0"/>
              </a:rPr>
              <a:t>, Clementon, Gloucester Township, Laurel Springs, Lindenwold, Monroe (Gloucester), Pitman, Washington (Gloucester), Winslow </a:t>
            </a:r>
          </a:p>
          <a:p>
            <a:pPr lvl="1"/>
            <a:r>
              <a:rPr lang="en-US" u="sng" dirty="0">
                <a:solidFill>
                  <a:srgbClr val="FF0000"/>
                </a:solidFill>
                <a:latin typeface="Franklin Gothic Medium" panose="020B0603020102020204" pitchFamily="34" charset="0"/>
              </a:rPr>
              <a:t>J. Beach- Primary Sponsor – District 6</a:t>
            </a:r>
            <a:r>
              <a:rPr lang="en-US" dirty="0">
                <a:solidFill>
                  <a:srgbClr val="FF0000"/>
                </a:solidFill>
                <a:latin typeface="Franklin Gothic Medium" panose="020B0603020102020204" pitchFamily="34" charset="0"/>
              </a:rPr>
              <a:t>  </a:t>
            </a:r>
            <a:r>
              <a:rPr lang="en-US" dirty="0">
                <a:latin typeface="Franklin Gothic Medium" panose="020B0603020102020204" pitchFamily="34" charset="0"/>
              </a:rPr>
              <a:t>Berlin Township, Cherry Hill, Collingswood, </a:t>
            </a:r>
            <a:r>
              <a:rPr lang="en-US" dirty="0" err="1">
                <a:latin typeface="Franklin Gothic Medium" panose="020B0603020102020204" pitchFamily="34" charset="0"/>
              </a:rPr>
              <a:t>Gibbsboro</a:t>
            </a:r>
            <a:r>
              <a:rPr lang="en-US" dirty="0">
                <a:latin typeface="Franklin Gothic Medium" panose="020B0603020102020204" pitchFamily="34" charset="0"/>
              </a:rPr>
              <a:t>, Haddon, Haddonfield, Hi-Nella, Maple Shade, Merchantville, Oaklyn, Pennsauken, Somerdale, Stratford, </a:t>
            </a:r>
            <a:r>
              <a:rPr lang="en-US" dirty="0" err="1">
                <a:latin typeface="Franklin Gothic Medium" panose="020B0603020102020204" pitchFamily="34" charset="0"/>
              </a:rPr>
              <a:t>Tavistock</a:t>
            </a:r>
            <a:r>
              <a:rPr lang="en-US" dirty="0">
                <a:latin typeface="Franklin Gothic Medium" panose="020B0603020102020204" pitchFamily="34" charset="0"/>
              </a:rPr>
              <a:t>, Voorhees</a:t>
            </a:r>
          </a:p>
          <a:p>
            <a:endParaRPr lang="en-US" dirty="0"/>
          </a:p>
        </p:txBody>
      </p:sp>
    </p:spTree>
    <p:extLst>
      <p:ext uri="{BB962C8B-B14F-4D97-AF65-F5344CB8AC3E}">
        <p14:creationId xmlns:p14="http://schemas.microsoft.com/office/powerpoint/2010/main" val="859752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Franklin Gothic Medium" panose="020B0603020102020204" pitchFamily="34" charset="0"/>
              </a:rPr>
              <a:t>Bill Drafted</a:t>
            </a:r>
          </a:p>
        </p:txBody>
      </p:sp>
      <p:sp>
        <p:nvSpPr>
          <p:cNvPr id="3" name="Content Placeholder 2"/>
          <p:cNvSpPr>
            <a:spLocks noGrp="1"/>
          </p:cNvSpPr>
          <p:nvPr>
            <p:ph idx="1"/>
          </p:nvPr>
        </p:nvSpPr>
        <p:spPr>
          <a:xfrm>
            <a:off x="677334" y="2361925"/>
            <a:ext cx="8596668" cy="3880773"/>
          </a:xfrm>
        </p:spPr>
        <p:txBody>
          <a:bodyPr>
            <a:normAutofit/>
          </a:bodyPr>
          <a:lstStyle/>
          <a:p>
            <a:pPr marL="457200" lvl="1" indent="0">
              <a:buNone/>
            </a:pPr>
            <a:endParaRPr lang="en-US" sz="2800" dirty="0">
              <a:latin typeface="Franklin Gothic Medium" panose="020B0603020102020204" pitchFamily="34" charset="0"/>
            </a:endParaRPr>
          </a:p>
          <a:p>
            <a:pPr marL="457200" lvl="1" indent="0">
              <a:buNone/>
            </a:pPr>
            <a:r>
              <a:rPr lang="en-US" sz="2800" dirty="0">
                <a:latin typeface="Franklin Gothic Medium" panose="020B0603020102020204" pitchFamily="34" charset="0"/>
              </a:rPr>
              <a:t>At direction of legislator's direction, </a:t>
            </a:r>
          </a:p>
          <a:p>
            <a:pPr marL="457200" lvl="1" indent="0">
              <a:buNone/>
            </a:pPr>
            <a:r>
              <a:rPr lang="en-US" sz="2800" dirty="0">
                <a:latin typeface="Franklin Gothic Medium" panose="020B0603020102020204" pitchFamily="34" charset="0"/>
              </a:rPr>
              <a:t>the Office of Legislature Services, </a:t>
            </a:r>
          </a:p>
          <a:p>
            <a:pPr marL="457200" lvl="1" indent="0">
              <a:buNone/>
            </a:pPr>
            <a:r>
              <a:rPr lang="en-US" sz="2800" dirty="0">
                <a:latin typeface="Franklin Gothic Medium" panose="020B0603020102020204" pitchFamily="34" charset="0"/>
              </a:rPr>
              <a:t>a non partisan agency of the Legislature, </a:t>
            </a:r>
          </a:p>
          <a:p>
            <a:pPr marL="457200" lvl="1" indent="0">
              <a:buNone/>
            </a:pPr>
            <a:r>
              <a:rPr lang="en-US" sz="2800" dirty="0">
                <a:latin typeface="Franklin Gothic Medium" panose="020B0603020102020204" pitchFamily="34" charset="0"/>
              </a:rPr>
              <a:t>provides research and drafting assistance, </a:t>
            </a:r>
          </a:p>
          <a:p>
            <a:pPr marL="457200" lvl="1" indent="0">
              <a:buNone/>
            </a:pPr>
            <a:r>
              <a:rPr lang="en-US" sz="2800" dirty="0">
                <a:latin typeface="Franklin Gothic Medium" panose="020B0603020102020204" pitchFamily="34" charset="0"/>
              </a:rPr>
              <a:t>and prepares the bill in proper technical form</a:t>
            </a:r>
          </a:p>
        </p:txBody>
      </p:sp>
      <p:pic>
        <p:nvPicPr>
          <p:cNvPr id="4" name="Picture 3" descr="Pay your bill icon by wanglizhong"/>
          <p:cNvPicPr>
            <a:picLocks noChangeAspect="1"/>
          </p:cNvPicPr>
          <p:nvPr/>
        </p:nvPicPr>
        <p:blipFill>
          <a:blip r:embed="rId2"/>
          <a:stretch>
            <a:fillRect/>
          </a:stretch>
        </p:blipFill>
        <p:spPr>
          <a:xfrm>
            <a:off x="8312125" y="2877251"/>
            <a:ext cx="2815843" cy="2425960"/>
          </a:xfrm>
          <a:prstGeom prst="rect">
            <a:avLst/>
          </a:prstGeom>
        </p:spPr>
      </p:pic>
    </p:spTree>
    <p:extLst>
      <p:ext uri="{BB962C8B-B14F-4D97-AF65-F5344CB8AC3E}">
        <p14:creationId xmlns:p14="http://schemas.microsoft.com/office/powerpoint/2010/main" val="377553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300" dirty="0">
                <a:latin typeface="Franklin Gothic Medium" panose="020B0603020102020204" pitchFamily="34" charset="0"/>
              </a:rPr>
              <a:t>Bill Introduced</a:t>
            </a:r>
            <a:r>
              <a:rPr lang="en-US" dirty="0"/>
              <a:t/>
            </a:r>
            <a:br>
              <a:rPr lang="en-US" dirty="0"/>
            </a:br>
            <a:endParaRPr lang="en-US" dirty="0"/>
          </a:p>
        </p:txBody>
      </p:sp>
      <p:sp>
        <p:nvSpPr>
          <p:cNvPr id="3" name="Content Placeholder 2"/>
          <p:cNvSpPr>
            <a:spLocks noGrp="1"/>
          </p:cNvSpPr>
          <p:nvPr>
            <p:ph idx="1"/>
          </p:nvPr>
        </p:nvSpPr>
        <p:spPr>
          <a:xfrm>
            <a:off x="1295401" y="2449585"/>
            <a:ext cx="9601196" cy="3426283"/>
          </a:xfrm>
        </p:spPr>
        <p:txBody>
          <a:bodyPr>
            <a:normAutofit/>
          </a:bodyPr>
          <a:lstStyle/>
          <a:p>
            <a:r>
              <a:rPr lang="en-US" sz="3600" dirty="0">
                <a:latin typeface="Franklin Gothic Medium" panose="020B0603020102020204" pitchFamily="34" charset="0"/>
              </a:rPr>
              <a:t>During a session, the legislator gives the bill to the Senate Secretary or Assembly Clerk, who reads the bill’s title aloud. This is known as the first reading. The bill is printed and released to the public.</a:t>
            </a:r>
          </a:p>
        </p:txBody>
      </p:sp>
      <p:pic>
        <p:nvPicPr>
          <p:cNvPr id="4" name="Picture 3" descr="Have you seen how some speakers can seemingly just give AMAZING talks ..."/>
          <p:cNvPicPr>
            <a:picLocks noChangeAspect="1"/>
          </p:cNvPicPr>
          <p:nvPr/>
        </p:nvPicPr>
        <p:blipFill>
          <a:blip r:embed="rId2"/>
          <a:stretch>
            <a:fillRect/>
          </a:stretch>
        </p:blipFill>
        <p:spPr>
          <a:xfrm>
            <a:off x="8948252" y="4851403"/>
            <a:ext cx="1564951" cy="961053"/>
          </a:xfrm>
          <a:prstGeom prst="rect">
            <a:avLst/>
          </a:prstGeom>
        </p:spPr>
      </p:pic>
    </p:spTree>
    <p:extLst>
      <p:ext uri="{BB962C8B-B14F-4D97-AF65-F5344CB8AC3E}">
        <p14:creationId xmlns:p14="http://schemas.microsoft.com/office/powerpoint/2010/main" val="289541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Franklin Gothic Medium" panose="020B0603020102020204" pitchFamily="34" charset="0"/>
              </a:rPr>
              <a:t>Committee Reference</a:t>
            </a:r>
          </a:p>
        </p:txBody>
      </p:sp>
      <p:sp>
        <p:nvSpPr>
          <p:cNvPr id="3" name="Content Placeholder 2"/>
          <p:cNvSpPr>
            <a:spLocks noGrp="1"/>
          </p:cNvSpPr>
          <p:nvPr>
            <p:ph idx="1"/>
          </p:nvPr>
        </p:nvSpPr>
        <p:spPr/>
        <p:txBody>
          <a:bodyPr>
            <a:normAutofit/>
          </a:bodyPr>
          <a:lstStyle/>
          <a:p>
            <a:r>
              <a:rPr lang="en-US" sz="3600" dirty="0">
                <a:latin typeface="Franklin Gothic Medium" panose="020B0603020102020204" pitchFamily="34" charset="0"/>
              </a:rPr>
              <a:t>The Senate President or Assembly Speaker usually refers the bill to a committee for review, but may send the bill directly to the second reading in order to speed its consideration.</a:t>
            </a:r>
          </a:p>
        </p:txBody>
      </p:sp>
      <p:pic>
        <p:nvPicPr>
          <p:cNvPr id="4" name="Picture 3" descr="external image People-Around-a-Table-300x243.jpg"/>
          <p:cNvPicPr>
            <a:picLocks noChangeAspect="1"/>
          </p:cNvPicPr>
          <p:nvPr/>
        </p:nvPicPr>
        <p:blipFill>
          <a:blip r:embed="rId2"/>
          <a:stretch>
            <a:fillRect/>
          </a:stretch>
        </p:blipFill>
        <p:spPr>
          <a:xfrm>
            <a:off x="9156657" y="4564096"/>
            <a:ext cx="1739940" cy="1409351"/>
          </a:xfrm>
          <a:prstGeom prst="rect">
            <a:avLst/>
          </a:prstGeom>
        </p:spPr>
      </p:pic>
    </p:spTree>
    <p:extLst>
      <p:ext uri="{BB962C8B-B14F-4D97-AF65-F5344CB8AC3E}">
        <p14:creationId xmlns:p14="http://schemas.microsoft.com/office/powerpoint/2010/main" val="3903333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ranklin Gothic Medium" panose="020B0603020102020204" pitchFamily="34" charset="0"/>
              </a:rPr>
              <a:t>Where is S2971 Today?</a:t>
            </a:r>
          </a:p>
        </p:txBody>
      </p:sp>
      <p:sp>
        <p:nvSpPr>
          <p:cNvPr id="3" name="Content Placeholder 2"/>
          <p:cNvSpPr>
            <a:spLocks noGrp="1"/>
          </p:cNvSpPr>
          <p:nvPr>
            <p:ph idx="1"/>
          </p:nvPr>
        </p:nvSpPr>
        <p:spPr/>
        <p:txBody>
          <a:bodyPr>
            <a:normAutofit/>
          </a:bodyPr>
          <a:lstStyle/>
          <a:p>
            <a:pPr marL="0" indent="0">
              <a:buNone/>
            </a:pPr>
            <a:endParaRPr lang="en-US" sz="2000" dirty="0"/>
          </a:p>
          <a:p>
            <a:r>
              <a:rPr lang="en-US" sz="2000" dirty="0">
                <a:latin typeface="Franklin Gothic Medium" panose="020B0603020102020204" pitchFamily="34" charset="0"/>
              </a:rPr>
              <a:t>1/31/2017 Introduced in the Senate, Referred to Senate Commerce Committee</a:t>
            </a:r>
          </a:p>
          <a:p>
            <a:pPr marL="0" indent="0">
              <a:buNone/>
            </a:pPr>
            <a:r>
              <a:rPr lang="en-US" dirty="0"/>
              <a:t/>
            </a:r>
            <a:br>
              <a:rPr lang="en-US" dirty="0"/>
            </a:br>
            <a:endParaRPr lang="en-US" dirty="0"/>
          </a:p>
        </p:txBody>
      </p:sp>
      <p:pic>
        <p:nvPicPr>
          <p:cNvPr id="4" name="Picture 3" descr="external image question-mark.png"/>
          <p:cNvPicPr>
            <a:picLocks noChangeAspect="1"/>
          </p:cNvPicPr>
          <p:nvPr/>
        </p:nvPicPr>
        <p:blipFill>
          <a:blip r:embed="rId2"/>
          <a:stretch>
            <a:fillRect/>
          </a:stretch>
        </p:blipFill>
        <p:spPr>
          <a:xfrm>
            <a:off x="8937613" y="3730172"/>
            <a:ext cx="2713653" cy="2416629"/>
          </a:xfrm>
          <a:prstGeom prst="rect">
            <a:avLst/>
          </a:prstGeom>
        </p:spPr>
      </p:pic>
    </p:spTree>
    <p:extLst>
      <p:ext uri="{BB962C8B-B14F-4D97-AF65-F5344CB8AC3E}">
        <p14:creationId xmlns:p14="http://schemas.microsoft.com/office/powerpoint/2010/main" val="427455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72503"/>
          </a:xfrm>
        </p:spPr>
        <p:txBody>
          <a:bodyPr>
            <a:normAutofit fontScale="90000"/>
          </a:bodyPr>
          <a:lstStyle/>
          <a:p>
            <a:pPr marL="0" indent="0" algn="ctr"/>
            <a:r>
              <a:rPr lang="en-US" dirty="0"/>
              <a:t/>
            </a:r>
            <a:br>
              <a:rPr lang="en-US" dirty="0"/>
            </a:br>
            <a:r>
              <a:rPr lang="en-US" dirty="0"/>
              <a:t/>
            </a:r>
            <a:br>
              <a:rPr lang="en-US" dirty="0"/>
            </a:br>
            <a:r>
              <a:rPr lang="en-US" dirty="0">
                <a:latin typeface="Franklin Gothic Medium" panose="020B0603020102020204" pitchFamily="34" charset="0"/>
              </a:rPr>
              <a:t>Senate Commerce Committee</a:t>
            </a:r>
            <a:br>
              <a:rPr lang="en-US" dirty="0">
                <a:latin typeface="Franklin Gothic Medium" panose="020B0603020102020204" pitchFamily="34" charset="0"/>
              </a:rPr>
            </a:br>
            <a:r>
              <a:rPr lang="en-US" dirty="0">
                <a:latin typeface="Franklin Gothic Medium" panose="020B0603020102020204" pitchFamily="34" charset="0"/>
              </a:rPr>
              <a:t/>
            </a:r>
            <a:br>
              <a:rPr lang="en-US" dirty="0">
                <a:latin typeface="Franklin Gothic Medium" panose="020B0603020102020204" pitchFamily="34" charset="0"/>
              </a:rPr>
            </a:br>
            <a:endParaRPr lang="en-US" dirty="0">
              <a:latin typeface="Franklin Gothic Medium" panose="020B0603020102020204" pitchFamily="34" charset="0"/>
            </a:endParaRPr>
          </a:p>
        </p:txBody>
      </p:sp>
      <p:sp>
        <p:nvSpPr>
          <p:cNvPr id="3" name="Content Placeholder 2"/>
          <p:cNvSpPr>
            <a:spLocks noGrp="1"/>
          </p:cNvSpPr>
          <p:nvPr>
            <p:ph idx="1"/>
          </p:nvPr>
        </p:nvSpPr>
        <p:spPr>
          <a:xfrm>
            <a:off x="1166070" y="1585519"/>
            <a:ext cx="8107932" cy="4857225"/>
          </a:xfrm>
        </p:spPr>
        <p:txBody>
          <a:bodyPr>
            <a:normAutofit/>
          </a:bodyPr>
          <a:lstStyle/>
          <a:p>
            <a:pPr lvl="1"/>
            <a:endParaRPr lang="en-US" sz="2000" dirty="0">
              <a:solidFill>
                <a:srgbClr val="FF0000"/>
              </a:solidFill>
            </a:endParaRPr>
          </a:p>
          <a:p>
            <a:pPr lvl="1"/>
            <a:endParaRPr lang="en-US" sz="2000" dirty="0">
              <a:solidFill>
                <a:srgbClr val="FF0000"/>
              </a:solidFill>
              <a:latin typeface="Franklin Gothic Medium" panose="020B0603020102020204" pitchFamily="34" charset="0"/>
            </a:endParaRPr>
          </a:p>
          <a:p>
            <a:pPr lvl="1"/>
            <a:endParaRPr lang="en-US" dirty="0">
              <a:solidFill>
                <a:srgbClr val="FF0000"/>
              </a:solidFill>
              <a:latin typeface="Franklin Gothic Medium" panose="020B0603020102020204" pitchFamily="34" charset="0"/>
            </a:endParaRPr>
          </a:p>
          <a:p>
            <a:pPr lvl="1"/>
            <a:r>
              <a:rPr lang="en-US" sz="2000" dirty="0" err="1">
                <a:solidFill>
                  <a:srgbClr val="FF0000"/>
                </a:solidFill>
                <a:latin typeface="Franklin Gothic Medium" panose="020B0603020102020204" pitchFamily="34" charset="0"/>
              </a:rPr>
              <a:t>Pou</a:t>
            </a:r>
            <a:r>
              <a:rPr lang="en-US" sz="2000" dirty="0">
                <a:solidFill>
                  <a:srgbClr val="FF0000"/>
                </a:solidFill>
                <a:latin typeface="Franklin Gothic Medium" panose="020B0603020102020204" pitchFamily="34" charset="0"/>
              </a:rPr>
              <a:t>, N. District 35– Vice-Chair   (*)</a:t>
            </a:r>
          </a:p>
          <a:p>
            <a:pPr lvl="1"/>
            <a:r>
              <a:rPr lang="en-US" sz="2000" dirty="0" err="1">
                <a:solidFill>
                  <a:srgbClr val="FF0000"/>
                </a:solidFill>
                <a:latin typeface="Franklin Gothic Medium" panose="020B0603020102020204" pitchFamily="34" charset="0"/>
              </a:rPr>
              <a:t>Lesniak</a:t>
            </a:r>
            <a:r>
              <a:rPr lang="en-US" sz="2000" dirty="0">
                <a:solidFill>
                  <a:srgbClr val="FF0000"/>
                </a:solidFill>
                <a:latin typeface="Franklin Gothic Medium" panose="020B0603020102020204" pitchFamily="34" charset="0"/>
              </a:rPr>
              <a:t>, R. – District 20</a:t>
            </a:r>
          </a:p>
          <a:p>
            <a:pPr lvl="1"/>
            <a:r>
              <a:rPr lang="en-US" sz="2000" dirty="0">
                <a:latin typeface="Franklin Gothic Medium" panose="020B0603020102020204" pitchFamily="34" charset="0"/>
              </a:rPr>
              <a:t>Beach, J. – District 6	</a:t>
            </a:r>
            <a:r>
              <a:rPr lang="en-US" sz="2000" dirty="0">
                <a:solidFill>
                  <a:srgbClr val="FF0000"/>
                </a:solidFill>
                <a:latin typeface="Franklin Gothic Medium" panose="020B0603020102020204" pitchFamily="34" charset="0"/>
              </a:rPr>
              <a:t>(*)</a:t>
            </a:r>
          </a:p>
          <a:p>
            <a:pPr lvl="1"/>
            <a:r>
              <a:rPr lang="en-US" sz="2000" dirty="0">
                <a:latin typeface="Franklin Gothic Medium" panose="020B0603020102020204" pitchFamily="34" charset="0"/>
              </a:rPr>
              <a:t>Cardinale, G. – District 39  </a:t>
            </a:r>
            <a:r>
              <a:rPr lang="en-US" sz="2000" dirty="0">
                <a:solidFill>
                  <a:srgbClr val="FF0000"/>
                </a:solidFill>
                <a:latin typeface="Franklin Gothic Medium" panose="020B0603020102020204" pitchFamily="34" charset="0"/>
              </a:rPr>
              <a:t>(*)</a:t>
            </a:r>
          </a:p>
          <a:p>
            <a:pPr lvl="1"/>
            <a:r>
              <a:rPr lang="en-US" sz="2000" dirty="0">
                <a:latin typeface="Franklin Gothic Medium" panose="020B0603020102020204" pitchFamily="34" charset="0"/>
              </a:rPr>
              <a:t>Kean, T. – District 21  </a:t>
            </a:r>
            <a:r>
              <a:rPr lang="en-US" sz="2000" dirty="0">
                <a:solidFill>
                  <a:srgbClr val="FF0000"/>
                </a:solidFill>
                <a:latin typeface="Franklin Gothic Medium" panose="020B0603020102020204" pitchFamily="34" charset="0"/>
              </a:rPr>
              <a:t>(*)</a:t>
            </a:r>
          </a:p>
          <a:p>
            <a:pPr lvl="1"/>
            <a:r>
              <a:rPr lang="en-US" sz="2000" dirty="0">
                <a:latin typeface="Franklin Gothic Medium" panose="020B0603020102020204" pitchFamily="34" charset="0"/>
              </a:rPr>
              <a:t>Scutari, N. – District </a:t>
            </a:r>
            <a:r>
              <a:rPr lang="en-US" dirty="0">
                <a:latin typeface="Franklin Gothic Medium" panose="020B0603020102020204" pitchFamily="34" charset="0"/>
              </a:rPr>
              <a:t>22  </a:t>
            </a:r>
            <a:r>
              <a:rPr lang="en-US" dirty="0">
                <a:solidFill>
                  <a:srgbClr val="FF0000"/>
                </a:solidFill>
                <a:latin typeface="Franklin Gothic Medium" panose="020B0603020102020204" pitchFamily="34" charset="0"/>
              </a:rPr>
              <a:t>(*)</a:t>
            </a:r>
            <a:endParaRPr lang="en-US" sz="2000" dirty="0">
              <a:solidFill>
                <a:srgbClr val="FF0000"/>
              </a:solidFill>
              <a:latin typeface="Franklin Gothic Medium" panose="020B0603020102020204" pitchFamily="34" charset="0"/>
            </a:endParaRPr>
          </a:p>
        </p:txBody>
      </p:sp>
      <p:pic>
        <p:nvPicPr>
          <p:cNvPr id="5" name="Picture 4" descr="external image People-Around-a-Table-300x243.jpg"/>
          <p:cNvPicPr>
            <a:picLocks noChangeAspect="1"/>
          </p:cNvPicPr>
          <p:nvPr/>
        </p:nvPicPr>
        <p:blipFill>
          <a:blip r:embed="rId2"/>
          <a:stretch>
            <a:fillRect/>
          </a:stretch>
        </p:blipFill>
        <p:spPr>
          <a:xfrm>
            <a:off x="7237733" y="3017554"/>
            <a:ext cx="3658865" cy="2871346"/>
          </a:xfrm>
          <a:prstGeom prst="rect">
            <a:avLst/>
          </a:prstGeom>
        </p:spPr>
      </p:pic>
    </p:spTree>
    <p:extLst>
      <p:ext uri="{BB962C8B-B14F-4D97-AF65-F5344CB8AC3E}">
        <p14:creationId xmlns:p14="http://schemas.microsoft.com/office/powerpoint/2010/main" val="112728283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Slice</Template>
  <TotalTime>211</TotalTime>
  <Words>1421</Words>
  <Application>Microsoft Office PowerPoint</Application>
  <PresentationFormat>Widescreen</PresentationFormat>
  <Paragraphs>170</Paragraphs>
  <Slides>32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Century Gothic</vt:lpstr>
      <vt:lpstr>Franklin Gothic Medium</vt:lpstr>
      <vt:lpstr>Garamond</vt:lpstr>
      <vt:lpstr>Wingdings 3</vt:lpstr>
      <vt:lpstr>Slice</vt:lpstr>
      <vt:lpstr>Organic</vt:lpstr>
      <vt:lpstr>The Professional Nurse and Voting</vt:lpstr>
      <vt:lpstr>How A Bill Becomes Law in New Jersey</vt:lpstr>
      <vt:lpstr>Idea Developed</vt:lpstr>
      <vt:lpstr>Idea Developed</vt:lpstr>
      <vt:lpstr>Bill Drafted</vt:lpstr>
      <vt:lpstr>Bill Introduced </vt:lpstr>
      <vt:lpstr>Committee Reference</vt:lpstr>
      <vt:lpstr>Where is S2971 Today?</vt:lpstr>
      <vt:lpstr>  Senate Commerce Committee  </vt:lpstr>
      <vt:lpstr>Where is A 4570?</vt:lpstr>
      <vt:lpstr>Assembly Committee Regulated Professions Committee </vt:lpstr>
      <vt:lpstr>Doing Your Part</vt:lpstr>
      <vt:lpstr>References</vt:lpstr>
      <vt:lpstr>PowerPoint Presentation</vt:lpstr>
      <vt:lpstr>Legislative Update</vt:lpstr>
      <vt:lpstr>All ships rise with the tide-Consumer Access to Healthcare Act</vt:lpstr>
      <vt:lpstr>So what does this mean for you…</vt:lpstr>
      <vt:lpstr>PowerPoint Presentation</vt:lpstr>
      <vt:lpstr>What is Full Practice Authority (FPA)</vt:lpstr>
      <vt:lpstr>A little bit of history…..</vt:lpstr>
      <vt:lpstr>More history</vt:lpstr>
      <vt:lpstr>Conditions of the Bill include:</vt:lpstr>
      <vt:lpstr>Sponors </vt:lpstr>
      <vt:lpstr>You wouldn’t call a horse a donkey or a Mule…..Nurse Title Bill</vt:lpstr>
      <vt:lpstr>Nurse Title Bill S2971 A4570</vt:lpstr>
      <vt:lpstr>Bill History</vt:lpstr>
      <vt:lpstr>Nurse Licensure Compact (NLC)</vt:lpstr>
      <vt:lpstr>Nurse licensure Compact(NLC)</vt:lpstr>
      <vt:lpstr>11 Uniform License Requirements </vt:lpstr>
      <vt:lpstr>Bill History –senate </vt:lpstr>
      <vt:lpstr>Bill History assembly</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Update</dc:title>
  <dc:creator>John</dc:creator>
  <cp:lastModifiedBy>Debra Harwell</cp:lastModifiedBy>
  <cp:revision>24</cp:revision>
  <dcterms:created xsi:type="dcterms:W3CDTF">2017-08-25T01:16:21Z</dcterms:created>
  <dcterms:modified xsi:type="dcterms:W3CDTF">2017-09-26T17:55:24Z</dcterms:modified>
</cp:coreProperties>
</file>