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317" r:id="rId5"/>
    <p:sldId id="313" r:id="rId6"/>
    <p:sldId id="300" r:id="rId7"/>
    <p:sldId id="301" r:id="rId8"/>
    <p:sldId id="298" r:id="rId9"/>
    <p:sldId id="314" r:id="rId10"/>
    <p:sldId id="304" r:id="rId11"/>
    <p:sldId id="305" r:id="rId12"/>
  </p:sldIdLst>
  <p:sldSz cx="7772400" cy="100584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userDrawn="1">
          <p15:clr>
            <a:srgbClr val="A4A3A4"/>
          </p15:clr>
        </p15:guide>
        <p15:guide id="2" pos="288" userDrawn="1">
          <p15:clr>
            <a:srgbClr val="A4A3A4"/>
          </p15:clr>
        </p15:guide>
        <p15:guide id="3" pos="4608" userDrawn="1">
          <p15:clr>
            <a:srgbClr val="A4A3A4"/>
          </p15:clr>
        </p15:guide>
        <p15:guide id="4" orient="horz" pos="288" userDrawn="1">
          <p15:clr>
            <a:srgbClr val="A4A3A4"/>
          </p15:clr>
        </p15:guide>
        <p15:guide id="5" pos="2448" userDrawn="1">
          <p15:clr>
            <a:srgbClr val="A4A3A4"/>
          </p15:clr>
        </p15:guide>
        <p15:guide id="6" orient="horz" pos="576" userDrawn="1">
          <p15:clr>
            <a:srgbClr val="A4A3A4"/>
          </p15:clr>
        </p15:guide>
        <p15:guide id="7" pos="144" userDrawn="1">
          <p15:clr>
            <a:srgbClr val="A4A3A4"/>
          </p15:clr>
        </p15:guide>
        <p15:guide id="8" orient="horz" pos="144" userDrawn="1">
          <p15:clr>
            <a:srgbClr val="A4A3A4"/>
          </p15:clr>
        </p15:guide>
        <p15:guide id="9" pos="4752" userDrawn="1">
          <p15:clr>
            <a:srgbClr val="A4A3A4"/>
          </p15:clr>
        </p15:guide>
        <p15:guide id="10" orient="horz" pos="61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Martin" initials="MM" lastIdx="14" clrIdx="0">
    <p:extLst>
      <p:ext uri="{19B8F6BF-5375-455C-9EA6-DF929625EA0E}">
        <p15:presenceInfo xmlns:p15="http://schemas.microsoft.com/office/powerpoint/2012/main" userId="S::mmartin@accme.org::029eb097-3fd2-42ca-94f9-455478151a39" providerId="AD"/>
      </p:ext>
    </p:extLst>
  </p:cmAuthor>
  <p:cmAuthor id="2" name="Steve Singer" initials="SS" lastIdx="42" clrIdx="1">
    <p:extLst>
      <p:ext uri="{19B8F6BF-5375-455C-9EA6-DF929625EA0E}">
        <p15:presenceInfo xmlns:p15="http://schemas.microsoft.com/office/powerpoint/2012/main" userId="S::ssinger@accme.org::2d7767a5-c6b4-4e24-8c35-9816ca1928b1" providerId="AD"/>
      </p:ext>
    </p:extLst>
  </p:cmAuthor>
  <p:cmAuthor id="3" name="Candace Kohli" initials="CK" lastIdx="2" clrIdx="2">
    <p:extLst>
      <p:ext uri="{19B8F6BF-5375-455C-9EA6-DF929625EA0E}">
        <p15:presenceInfo xmlns:p15="http://schemas.microsoft.com/office/powerpoint/2012/main" userId="S::ckohli@accme.org::fc3f1a79-ea04-4b46-a1fa-51bc60d921d8" providerId="AD"/>
      </p:ext>
    </p:extLst>
  </p:cmAuthor>
  <p:cmAuthor id="4" name="Kate Regnier" initials="KR" lastIdx="29" clrIdx="3">
    <p:extLst>
      <p:ext uri="{19B8F6BF-5375-455C-9EA6-DF929625EA0E}">
        <p15:presenceInfo xmlns:p15="http://schemas.microsoft.com/office/powerpoint/2012/main" userId="S::kregnier@accme.org::9bb3a224-0264-44dd-8250-9bfdb9f85a00" providerId="AD"/>
      </p:ext>
    </p:extLst>
  </p:cmAuthor>
  <p:cmAuthor id="5" name="Dion Richetti" initials="DR" lastIdx="1" clrIdx="4">
    <p:extLst>
      <p:ext uri="{19B8F6BF-5375-455C-9EA6-DF929625EA0E}">
        <p15:presenceInfo xmlns:p15="http://schemas.microsoft.com/office/powerpoint/2012/main" userId="S::drichetti@accme.org::68dcf4bf-27b3-4ca1-9d6c-54426478547c" providerId="AD"/>
      </p:ext>
    </p:extLst>
  </p:cmAuthor>
  <p:cmAuthor id="6" name="Jillian Moulton" initials="JM" lastIdx="1" clrIdx="5">
    <p:extLst>
      <p:ext uri="{19B8F6BF-5375-455C-9EA6-DF929625EA0E}">
        <p15:presenceInfo xmlns:p15="http://schemas.microsoft.com/office/powerpoint/2012/main" userId="Jillian Mou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DA"/>
    <a:srgbClr val="DCEEF5"/>
    <a:srgbClr val="EBF2DF"/>
    <a:srgbClr val="C2C2C2"/>
    <a:srgbClr val="7FBE40"/>
    <a:srgbClr val="C0CDD3"/>
    <a:srgbClr val="E0CAA0"/>
    <a:srgbClr val="C3B6AF"/>
    <a:srgbClr val="BE2E2C"/>
    <a:srgbClr val="009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6"/>
    <p:restoredTop sz="94705"/>
  </p:normalViewPr>
  <p:slideViewPr>
    <p:cSldViewPr snapToGrid="0" snapToObjects="1" showGuides="1">
      <p:cViewPr varScale="1">
        <p:scale>
          <a:sx n="73" d="100"/>
          <a:sy n="73" d="100"/>
        </p:scale>
        <p:origin x="3516" y="60"/>
      </p:cViewPr>
      <p:guideLst>
        <p:guide orient="horz" pos="6048"/>
        <p:guide pos="288"/>
        <p:guide pos="4608"/>
        <p:guide orient="horz" pos="288"/>
        <p:guide pos="2448"/>
        <p:guide orient="horz" pos="576"/>
        <p:guide pos="144"/>
        <p:guide orient="horz" pos="144"/>
        <p:guide pos="4752"/>
        <p:guide orient="horz" pos="6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1417" tIns="45709" rIns="91417" bIns="45709"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17" tIns="45709" rIns="91417" bIns="45709" rtlCol="0"/>
          <a:lstStyle>
            <a:lvl1pPr algn="r">
              <a:defRPr sz="1200"/>
            </a:lvl1pPr>
          </a:lstStyle>
          <a:p>
            <a:fld id="{880D8D28-5A5A-4BF5-B76F-26A07DC1C6FF}" type="datetimeFigureOut">
              <a:rPr lang="en-US" smtClean="0"/>
              <a:t>6/2/2022</a:t>
            </a:fld>
            <a:endParaRPr lang="en-US"/>
          </a:p>
        </p:txBody>
      </p:sp>
      <p:sp>
        <p:nvSpPr>
          <p:cNvPr id="4" name="Slide Image Placeholder 3"/>
          <p:cNvSpPr>
            <a:spLocks noGrp="1" noRot="1" noChangeAspect="1"/>
          </p:cNvSpPr>
          <p:nvPr>
            <p:ph type="sldImg" idx="2"/>
          </p:nvPr>
        </p:nvSpPr>
        <p:spPr>
          <a:xfrm>
            <a:off x="2271713" y="1154113"/>
            <a:ext cx="2406650" cy="3117850"/>
          </a:xfrm>
          <a:prstGeom prst="rect">
            <a:avLst/>
          </a:prstGeom>
          <a:noFill/>
          <a:ln w="12700">
            <a:solidFill>
              <a:prstClr val="black"/>
            </a:solidFill>
          </a:ln>
        </p:spPr>
        <p:txBody>
          <a:bodyPr vert="horz" lIns="91417" tIns="45709" rIns="91417" bIns="45709" rtlCol="0" anchor="ctr"/>
          <a:lstStyle/>
          <a:p>
            <a:endParaRPr lang="en-US"/>
          </a:p>
        </p:txBody>
      </p:sp>
      <p:sp>
        <p:nvSpPr>
          <p:cNvPr id="5" name="Notes Placeholder 4"/>
          <p:cNvSpPr>
            <a:spLocks noGrp="1"/>
          </p:cNvSpPr>
          <p:nvPr>
            <p:ph type="body" sz="quarter" idx="3"/>
          </p:nvPr>
        </p:nvSpPr>
        <p:spPr>
          <a:xfrm>
            <a:off x="695326" y="4445002"/>
            <a:ext cx="5559425" cy="3636963"/>
          </a:xfrm>
          <a:prstGeom prst="rect">
            <a:avLst/>
          </a:prstGeom>
        </p:spPr>
        <p:txBody>
          <a:bodyPr vert="horz" lIns="91417" tIns="45709" rIns="91417" bIns="457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6"/>
            <a:ext cx="3011488" cy="463550"/>
          </a:xfrm>
          <a:prstGeom prst="rect">
            <a:avLst/>
          </a:prstGeom>
        </p:spPr>
        <p:txBody>
          <a:bodyPr vert="horz" lIns="91417" tIns="45709" rIns="91417"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6"/>
            <a:ext cx="3011488" cy="463550"/>
          </a:xfrm>
          <a:prstGeom prst="rect">
            <a:avLst/>
          </a:prstGeom>
        </p:spPr>
        <p:txBody>
          <a:bodyPr vert="horz" lIns="91417" tIns="45709" rIns="91417" bIns="45709" rtlCol="0" anchor="b"/>
          <a:lstStyle>
            <a:lvl1pPr algn="r">
              <a:defRPr sz="1200"/>
            </a:lvl1pPr>
          </a:lstStyle>
          <a:p>
            <a:fld id="{3D575715-C0BC-421B-A424-68E1DEB344E8}" type="slidenum">
              <a:rPr lang="en-US" smtClean="0"/>
              <a:t>‹#›</a:t>
            </a:fld>
            <a:endParaRPr lang="en-US"/>
          </a:p>
        </p:txBody>
      </p:sp>
    </p:spTree>
    <p:extLst>
      <p:ext uri="{BB962C8B-B14F-4D97-AF65-F5344CB8AC3E}">
        <p14:creationId xmlns:p14="http://schemas.microsoft.com/office/powerpoint/2010/main" val="237260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75715-C0BC-421B-A424-68E1DEB344E8}" type="slidenum">
              <a:rPr lang="en-US" smtClean="0"/>
              <a:t>1</a:t>
            </a:fld>
            <a:endParaRPr lang="en-US"/>
          </a:p>
        </p:txBody>
      </p:sp>
    </p:spTree>
    <p:extLst>
      <p:ext uri="{BB962C8B-B14F-4D97-AF65-F5344CB8AC3E}">
        <p14:creationId xmlns:p14="http://schemas.microsoft.com/office/powerpoint/2010/main" val="201824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75715-C0BC-421B-A424-68E1DEB344E8}" type="slidenum">
              <a:rPr lang="en-US" smtClean="0"/>
              <a:t>2</a:t>
            </a:fld>
            <a:endParaRPr lang="en-US"/>
          </a:p>
        </p:txBody>
      </p:sp>
    </p:spTree>
    <p:extLst>
      <p:ext uri="{BB962C8B-B14F-4D97-AF65-F5344CB8AC3E}">
        <p14:creationId xmlns:p14="http://schemas.microsoft.com/office/powerpoint/2010/main" val="251688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p>
        </p:txBody>
      </p:sp>
      <p:sp>
        <p:nvSpPr>
          <p:cNvPr id="4" name="Slide Number Placeholder 3"/>
          <p:cNvSpPr>
            <a:spLocks noGrp="1"/>
          </p:cNvSpPr>
          <p:nvPr>
            <p:ph type="sldNum" sz="quarter" idx="5"/>
          </p:nvPr>
        </p:nvSpPr>
        <p:spPr/>
        <p:txBody>
          <a:bodyPr/>
          <a:lstStyle/>
          <a:p>
            <a:fld id="{3D575715-C0BC-421B-A424-68E1DEB344E8}" type="slidenum">
              <a:rPr lang="en-US" smtClean="0"/>
              <a:t>3</a:t>
            </a:fld>
            <a:endParaRPr lang="en-US"/>
          </a:p>
        </p:txBody>
      </p:sp>
    </p:spTree>
    <p:extLst>
      <p:ext uri="{BB962C8B-B14F-4D97-AF65-F5344CB8AC3E}">
        <p14:creationId xmlns:p14="http://schemas.microsoft.com/office/powerpoint/2010/main" val="203095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75715-C0BC-421B-A424-68E1DEB344E8}" type="slidenum">
              <a:rPr lang="en-US" smtClean="0"/>
              <a:t>6</a:t>
            </a:fld>
            <a:endParaRPr lang="en-US"/>
          </a:p>
        </p:txBody>
      </p:sp>
    </p:spTree>
    <p:extLst>
      <p:ext uri="{BB962C8B-B14F-4D97-AF65-F5344CB8AC3E}">
        <p14:creationId xmlns:p14="http://schemas.microsoft.com/office/powerpoint/2010/main" val="128319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75715-C0BC-421B-A424-68E1DEB344E8}" type="slidenum">
              <a:rPr lang="en-US" smtClean="0"/>
              <a:t>7</a:t>
            </a:fld>
            <a:endParaRPr lang="en-US"/>
          </a:p>
        </p:txBody>
      </p:sp>
    </p:spTree>
    <p:extLst>
      <p:ext uri="{BB962C8B-B14F-4D97-AF65-F5344CB8AC3E}">
        <p14:creationId xmlns:p14="http://schemas.microsoft.com/office/powerpoint/2010/main" val="274394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75715-C0BC-421B-A424-68E1DEB344E8}" type="slidenum">
              <a:rPr lang="en-US" smtClean="0"/>
              <a:t>8</a:t>
            </a:fld>
            <a:endParaRPr lang="en-US"/>
          </a:p>
        </p:txBody>
      </p:sp>
    </p:spTree>
    <p:extLst>
      <p:ext uri="{BB962C8B-B14F-4D97-AF65-F5344CB8AC3E}">
        <p14:creationId xmlns:p14="http://schemas.microsoft.com/office/powerpoint/2010/main" val="167073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326208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204456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8"/>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9" y="591398"/>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98728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3259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3"/>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79"/>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246365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3016A5-331B-AC44-BD38-C4325CF1EE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325791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1"/>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6"/>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9" cy="938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6"/>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3016A5-331B-AC44-BD38-C4325CF1EED4}"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353137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3016A5-331B-AC44-BD38-C4325CF1EED4}"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214367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016A5-331B-AC44-BD38-C4325CF1EED4}"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212370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2"/>
            <a:ext cx="2557066" cy="170434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6"/>
            <a:ext cx="2557066"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016A5-331B-AC44-BD38-C4325CF1EE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153308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7"/>
            <a:ext cx="4663440" cy="118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016A5-331B-AC44-BD38-C4325CF1EE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92927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1"/>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8F3016A5-331B-AC44-BD38-C4325CF1EED4}" type="datetimeFigureOut">
              <a:rPr lang="en-US" smtClean="0"/>
              <a:t>6/2/2022</a:t>
            </a:fld>
            <a:endParaRPr lang="en-US"/>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AD2EC3A0-8673-BA49-BC62-114661B06FE4}" type="slidenum">
              <a:rPr lang="en-US" smtClean="0"/>
              <a:t>‹#›</a:t>
            </a:fld>
            <a:endParaRPr lang="en-US"/>
          </a:p>
        </p:txBody>
      </p:sp>
    </p:spTree>
    <p:extLst>
      <p:ext uri="{BB962C8B-B14F-4D97-AF65-F5344CB8AC3E}">
        <p14:creationId xmlns:p14="http://schemas.microsoft.com/office/powerpoint/2010/main" val="4228739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060FC-EC65-FC45-A796-41B2A626F675}"/>
              </a:ext>
            </a:extLst>
          </p:cNvPr>
          <p:cNvSpPr/>
          <p:nvPr/>
        </p:nvSpPr>
        <p:spPr>
          <a:xfrm>
            <a:off x="426157" y="1920083"/>
            <a:ext cx="6845775" cy="1869743"/>
          </a:xfrm>
          <a:prstGeom prst="rect">
            <a:avLst/>
          </a:prstGeom>
        </p:spPr>
        <p:txBody>
          <a:bodyPr wrap="square" lIns="91440" tIns="45720" rIns="91440" bIns="45720" anchor="t">
            <a:spAutoFit/>
          </a:bodyPr>
          <a:lstStyle/>
          <a:p>
            <a:pPr defTabSz="914400" eaLnBrk="0" fontAlgn="base" hangingPunct="0">
              <a:spcBef>
                <a:spcPct val="0"/>
              </a:spcBef>
              <a:spcAft>
                <a:spcPct val="0"/>
              </a:spcAft>
            </a:pPr>
            <a:r>
              <a:rPr lang="en-US" altLang="en-US" sz="1050" dirty="0">
                <a:latin typeface="Arial"/>
                <a:ea typeface="Times New Roman" panose="02020603050405020304" pitchFamily="18" charset="0"/>
                <a:cs typeface="Arial"/>
              </a:rPr>
              <a:t>The ANCC is pleased to provide this toolkit of resources to assist the </a:t>
            </a:r>
            <a:r>
              <a:rPr lang="en-US" altLang="en-US" sz="1050" dirty="0">
                <a:highlight>
                  <a:srgbClr val="FFFF00"/>
                </a:highlight>
                <a:latin typeface="Arial"/>
                <a:ea typeface="Times New Roman" panose="02020603050405020304" pitchFamily="18" charset="0"/>
                <a:cs typeface="Arial"/>
              </a:rPr>
              <a:t>[AA org. name] </a:t>
            </a:r>
            <a:r>
              <a:rPr lang="en-US" altLang="en-US" sz="1050" dirty="0">
                <a:latin typeface="Arial"/>
                <a:ea typeface="Times New Roman" panose="02020603050405020304" pitchFamily="18" charset="0"/>
                <a:cs typeface="Arial"/>
              </a:rPr>
              <a:t>approved providers in transitioning to the new Standards for Integrity and Independence. For this initial collection of tools, we have focused on Standard 1: Ensure Content is Valid and Standard 3: Identify, Mitigate, and Disclose Relevant Financial Relationships. These two standards are applicable to all approved providers</a:t>
            </a:r>
            <a:r>
              <a:rPr lang="en-US" altLang="en-US" sz="1050" b="1" dirty="0">
                <a:latin typeface="Arial"/>
                <a:ea typeface="Times New Roman" panose="02020603050405020304" pitchFamily="18" charset="0"/>
                <a:cs typeface="Arial"/>
              </a:rPr>
              <a:t>. Implementation of the standards is not optional but use of these resources is completely optional.</a:t>
            </a:r>
            <a:r>
              <a:rPr lang="en-US" altLang="en-US" sz="1050" dirty="0">
                <a:latin typeface="Arial"/>
                <a:ea typeface="Times New Roman" panose="02020603050405020304" pitchFamily="18" charset="0"/>
                <a:cs typeface="Arial"/>
              </a:rPr>
              <a:t> Many approved providers have their own policies, procedures, forms, and mechanisms to facilitate the planning and delivery of approved education—as you review your own practices, you may wish to check them against these resources to ensure you </a:t>
            </a:r>
            <a:r>
              <a:rPr lang="en-US" altLang="en-US" sz="1050" b="1" dirty="0">
                <a:latin typeface="Arial"/>
                <a:ea typeface="Times New Roman" panose="02020603050405020304" pitchFamily="18" charset="0"/>
                <a:cs typeface="Arial"/>
              </a:rPr>
              <a:t>are positioned to meet the accreditation standards</a:t>
            </a:r>
            <a:r>
              <a:rPr lang="en-US" altLang="en-US" sz="1050" dirty="0">
                <a:latin typeface="Arial"/>
                <a:ea typeface="Times New Roman" panose="02020603050405020304" pitchFamily="18" charset="0"/>
                <a:cs typeface="Arial"/>
              </a:rPr>
              <a:t>. </a:t>
            </a:r>
          </a:p>
          <a:p>
            <a:pPr defTabSz="914400" eaLnBrk="0" fontAlgn="base" hangingPunct="0">
              <a:spcBef>
                <a:spcPct val="0"/>
              </a:spcBef>
              <a:spcAft>
                <a:spcPct val="0"/>
              </a:spcAft>
            </a:pPr>
            <a:endParaRPr lang="en-US" altLang="en-US" sz="1050" dirty="0">
              <a:latin typeface="Arial"/>
              <a:ea typeface="Times New Roman" panose="02020603050405020304" pitchFamily="18" charset="0"/>
              <a:cs typeface="Arial"/>
            </a:endParaRPr>
          </a:p>
          <a:p>
            <a:pPr defTabSz="914400" eaLnBrk="0" fontAlgn="base" hangingPunct="0">
              <a:spcBef>
                <a:spcPct val="0"/>
              </a:spcBef>
              <a:spcAft>
                <a:spcPct val="0"/>
              </a:spcAft>
            </a:pPr>
            <a:r>
              <a:rPr lang="en-US" altLang="en-US" sz="1050" dirty="0">
                <a:latin typeface="Arial"/>
                <a:ea typeface="Times New Roman" panose="02020603050405020304" pitchFamily="18" charset="0"/>
                <a:cs typeface="Arial"/>
              </a:rPr>
              <a:t>As always, we remain available for questions and assistance! </a:t>
            </a:r>
            <a:r>
              <a:rPr lang="en-US" altLang="en-US" sz="1050" b="1" dirty="0">
                <a:solidFill>
                  <a:srgbClr val="7030A0"/>
                </a:solidFill>
                <a:latin typeface="Arial"/>
                <a:ea typeface="Times New Roman" panose="02020603050405020304" pitchFamily="18" charset="0"/>
                <a:cs typeface="Arial"/>
              </a:rPr>
              <a:t>Contact us at </a:t>
            </a:r>
            <a:r>
              <a:rPr lang="en-US" altLang="en-US" sz="1050" dirty="0">
                <a:highlight>
                  <a:srgbClr val="FFFF00"/>
                </a:highlight>
                <a:latin typeface="Arial"/>
                <a:ea typeface="Times New Roman" panose="02020603050405020304" pitchFamily="18" charset="0"/>
                <a:cs typeface="Arial"/>
              </a:rPr>
              <a:t>[AA org. name and contact information here]</a:t>
            </a:r>
          </a:p>
        </p:txBody>
      </p:sp>
      <p:sp>
        <p:nvSpPr>
          <p:cNvPr id="2" name="TextBox 1">
            <a:extLst>
              <a:ext uri="{FF2B5EF4-FFF2-40B4-BE49-F238E27FC236}">
                <a16:creationId xmlns:a16="http://schemas.microsoft.com/office/drawing/2014/main" id="{1217ED4E-60AC-1348-83C1-684026F34825}"/>
              </a:ext>
            </a:extLst>
          </p:cNvPr>
          <p:cNvSpPr txBox="1"/>
          <p:nvPr/>
        </p:nvSpPr>
        <p:spPr>
          <a:xfrm>
            <a:off x="295892" y="1172463"/>
            <a:ext cx="6845775" cy="630942"/>
          </a:xfrm>
          <a:prstGeom prst="rect">
            <a:avLst/>
          </a:prstGeom>
          <a:noFill/>
        </p:spPr>
        <p:txBody>
          <a:bodyPr wrap="square" lIns="91440" tIns="45720" rIns="91440" bIns="45720" rtlCol="0" anchor="t">
            <a:spAutoFit/>
          </a:bodyPr>
          <a:lstStyle/>
          <a:p>
            <a:pPr algn="ctr"/>
            <a:r>
              <a:rPr lang="en-US" sz="1750" b="1" dirty="0">
                <a:solidFill>
                  <a:schemeClr val="accent4"/>
                </a:solidFill>
                <a:latin typeface="Georgia" panose="02040502050405020303" pitchFamily="18" charset="0"/>
                <a:cs typeface="Arial"/>
              </a:rPr>
              <a:t>Toolkit for the Standards for Integrity and Independence in Continuing Education for Approved Providers  </a:t>
            </a:r>
          </a:p>
        </p:txBody>
      </p:sp>
      <p:sp>
        <p:nvSpPr>
          <p:cNvPr id="24" name="Rectangle 23">
            <a:extLst>
              <a:ext uri="{FF2B5EF4-FFF2-40B4-BE49-F238E27FC236}">
                <a16:creationId xmlns:a16="http://schemas.microsoft.com/office/drawing/2014/main" id="{6C909E8B-F7CE-5A40-A80A-0B4F8565FEC1}"/>
              </a:ext>
            </a:extLst>
          </p:cNvPr>
          <p:cNvSpPr/>
          <p:nvPr/>
        </p:nvSpPr>
        <p:spPr>
          <a:xfrm>
            <a:off x="1563959" y="4052820"/>
            <a:ext cx="2050831" cy="1054135"/>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Key Steps</a:t>
            </a:r>
          </a:p>
          <a:p>
            <a:endParaRPr lang="en-US" sz="1000" b="1" dirty="0">
              <a:latin typeface="Arial" panose="020B0604020202020204" pitchFamily="34" charset="0"/>
              <a:cs typeface="Arial" panose="020B0604020202020204" pitchFamily="34" charset="0"/>
            </a:endParaRPr>
          </a:p>
          <a:p>
            <a:r>
              <a:rPr lang="en-US" sz="1050" i="1" dirty="0">
                <a:latin typeface="Arial" panose="020B0604020202020204" pitchFamily="34" charset="0"/>
                <a:cs typeface="Arial" panose="020B0604020202020204" pitchFamily="34" charset="0"/>
              </a:rPr>
              <a:t>Overview of the 3-step process to identify, mitigate, and disclose relevant financial relationships. </a:t>
            </a:r>
            <a:endParaRPr lang="en-US" sz="1050" i="1" dirty="0"/>
          </a:p>
        </p:txBody>
      </p:sp>
      <p:sp>
        <p:nvSpPr>
          <p:cNvPr id="25" name="Rectangle 24">
            <a:extLst>
              <a:ext uri="{FF2B5EF4-FFF2-40B4-BE49-F238E27FC236}">
                <a16:creationId xmlns:a16="http://schemas.microsoft.com/office/drawing/2014/main" id="{5585889A-581C-C74A-9CED-9B6D21695363}"/>
              </a:ext>
            </a:extLst>
          </p:cNvPr>
          <p:cNvSpPr/>
          <p:nvPr/>
        </p:nvSpPr>
        <p:spPr>
          <a:xfrm>
            <a:off x="4551907" y="4052820"/>
            <a:ext cx="2050831" cy="1215717"/>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Sample Letter</a:t>
            </a:r>
          </a:p>
          <a:p>
            <a:endParaRPr lang="en-US" altLang="en-US" sz="1000" b="1"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Language you can use to explain to prospective planners and faculty why financial relationship information is collected.</a:t>
            </a:r>
          </a:p>
        </p:txBody>
      </p:sp>
      <p:pic>
        <p:nvPicPr>
          <p:cNvPr id="5" name="Picture 4" descr="Graphical user interface, text, application&#10;&#10;Description automatically generated">
            <a:extLst>
              <a:ext uri="{FF2B5EF4-FFF2-40B4-BE49-F238E27FC236}">
                <a16:creationId xmlns:a16="http://schemas.microsoft.com/office/drawing/2014/main" id="{564D0F45-3207-DA4F-B8E3-D412039D94C4}"/>
              </a:ext>
            </a:extLst>
          </p:cNvPr>
          <p:cNvPicPr>
            <a:picLocks noChangeAspect="1"/>
          </p:cNvPicPr>
          <p:nvPr/>
        </p:nvPicPr>
        <p:blipFill>
          <a:blip r:embed="rId3"/>
          <a:stretch>
            <a:fillRect/>
          </a:stretch>
        </p:blipFill>
        <p:spPr>
          <a:xfrm>
            <a:off x="661654" y="3979192"/>
            <a:ext cx="899088" cy="1162918"/>
          </a:xfrm>
          <a:prstGeom prst="rect">
            <a:avLst/>
          </a:prstGeom>
          <a:ln>
            <a:noFill/>
          </a:ln>
          <a:effectLst>
            <a:outerShdw blurRad="50800" dist="38100" dir="2700000" algn="tl" rotWithShape="0">
              <a:prstClr val="black">
                <a:alpha val="40000"/>
              </a:prstClr>
            </a:outerShdw>
          </a:effectLst>
        </p:spPr>
      </p:pic>
      <p:pic>
        <p:nvPicPr>
          <p:cNvPr id="8" name="Picture 7" descr="Text, application&#10;&#10;Description automatically generated">
            <a:extLst>
              <a:ext uri="{FF2B5EF4-FFF2-40B4-BE49-F238E27FC236}">
                <a16:creationId xmlns:a16="http://schemas.microsoft.com/office/drawing/2014/main" id="{57BFAF40-9803-344A-8121-58ADC9372908}"/>
              </a:ext>
            </a:extLst>
          </p:cNvPr>
          <p:cNvPicPr>
            <a:picLocks noChangeAspect="1"/>
          </p:cNvPicPr>
          <p:nvPr/>
        </p:nvPicPr>
        <p:blipFill>
          <a:blip r:embed="rId4"/>
          <a:stretch>
            <a:fillRect/>
          </a:stretch>
        </p:blipFill>
        <p:spPr>
          <a:xfrm>
            <a:off x="3618007" y="3983756"/>
            <a:ext cx="899088" cy="1162918"/>
          </a:xfrm>
          <a:prstGeom prst="rect">
            <a:avLst/>
          </a:prstGeom>
          <a:ln>
            <a:noFill/>
          </a:ln>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3E9A7867-90FA-1A44-8E4E-BB4499D03CBA}"/>
              </a:ext>
            </a:extLst>
          </p:cNvPr>
          <p:cNvSpPr/>
          <p:nvPr/>
        </p:nvSpPr>
        <p:spPr>
          <a:xfrm>
            <a:off x="1563959" y="5441640"/>
            <a:ext cx="2050831" cy="1061829"/>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Template</a:t>
            </a:r>
          </a:p>
          <a:p>
            <a:endParaRPr lang="en-US" altLang="en-US" sz="1050" b="1"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Compare your process or forms to this sample template to collect the right information about financial relationships.</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sp>
        <p:nvSpPr>
          <p:cNvPr id="27" name="Rectangle 26">
            <a:extLst>
              <a:ext uri="{FF2B5EF4-FFF2-40B4-BE49-F238E27FC236}">
                <a16:creationId xmlns:a16="http://schemas.microsoft.com/office/drawing/2014/main" id="{3259F14D-5F30-F140-8125-53ADEBC6FF89}"/>
              </a:ext>
            </a:extLst>
          </p:cNvPr>
          <p:cNvSpPr/>
          <p:nvPr/>
        </p:nvSpPr>
        <p:spPr>
          <a:xfrm>
            <a:off x="4551907" y="5441640"/>
            <a:ext cx="2050831" cy="900246"/>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Worksheet</a:t>
            </a:r>
          </a:p>
          <a:p>
            <a:endParaRPr lang="en-US" altLang="en-US" sz="1050" b="1"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Step-by-step process for identifying and mitigating relevant financial relationships.</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descr="A picture containing text&#10;&#10;Description automatically generated">
            <a:extLst>
              <a:ext uri="{FF2B5EF4-FFF2-40B4-BE49-F238E27FC236}">
                <a16:creationId xmlns:a16="http://schemas.microsoft.com/office/drawing/2014/main" id="{160763D9-ACD3-7348-B377-AB4086AF7ED0}"/>
              </a:ext>
            </a:extLst>
          </p:cNvPr>
          <p:cNvPicPr>
            <a:picLocks noChangeAspect="1"/>
          </p:cNvPicPr>
          <p:nvPr/>
        </p:nvPicPr>
        <p:blipFill>
          <a:blip r:embed="rId5"/>
          <a:stretch>
            <a:fillRect/>
          </a:stretch>
        </p:blipFill>
        <p:spPr>
          <a:xfrm>
            <a:off x="661654" y="5419451"/>
            <a:ext cx="899088" cy="1162918"/>
          </a:xfrm>
          <a:prstGeom prst="rect">
            <a:avLst/>
          </a:prstGeom>
          <a:ln>
            <a:noFill/>
          </a:ln>
          <a:effectLst>
            <a:outerShdw blurRad="50800" dist="38100" dir="2700000" algn="tl" rotWithShape="0">
              <a:prstClr val="black">
                <a:alpha val="40000"/>
              </a:prstClr>
            </a:outerShdw>
          </a:effectLst>
        </p:spPr>
      </p:pic>
      <p:pic>
        <p:nvPicPr>
          <p:cNvPr id="15" name="Picture 14" descr="A picture containing timeline&#10;&#10;Description automatically generated">
            <a:extLst>
              <a:ext uri="{FF2B5EF4-FFF2-40B4-BE49-F238E27FC236}">
                <a16:creationId xmlns:a16="http://schemas.microsoft.com/office/drawing/2014/main" id="{1C4F54C8-8CFA-414B-9957-82729EA7BD4C}"/>
              </a:ext>
            </a:extLst>
          </p:cNvPr>
          <p:cNvPicPr>
            <a:picLocks noChangeAspect="1"/>
          </p:cNvPicPr>
          <p:nvPr/>
        </p:nvPicPr>
        <p:blipFill>
          <a:blip r:embed="rId6"/>
          <a:stretch>
            <a:fillRect/>
          </a:stretch>
        </p:blipFill>
        <p:spPr>
          <a:xfrm>
            <a:off x="3618007" y="5419451"/>
            <a:ext cx="899088" cy="1162918"/>
          </a:xfrm>
          <a:prstGeom prst="rect">
            <a:avLst/>
          </a:prstGeom>
          <a:ln>
            <a:noFill/>
          </a:ln>
          <a:effectLst>
            <a:outerShdw blurRad="50800" dist="38100" dir="2700000" algn="tl" rotWithShape="0">
              <a:prstClr val="black">
                <a:alpha val="40000"/>
              </a:prstClr>
            </a:outerShdw>
          </a:effectLst>
        </p:spPr>
      </p:pic>
      <p:sp>
        <p:nvSpPr>
          <p:cNvPr id="28" name="Rectangle 27">
            <a:extLst>
              <a:ext uri="{FF2B5EF4-FFF2-40B4-BE49-F238E27FC236}">
                <a16:creationId xmlns:a16="http://schemas.microsoft.com/office/drawing/2014/main" id="{E0A74C96-A90C-C748-9F4F-B25E9D27FF78}"/>
              </a:ext>
            </a:extLst>
          </p:cNvPr>
          <p:cNvSpPr/>
          <p:nvPr/>
        </p:nvSpPr>
        <p:spPr>
          <a:xfrm>
            <a:off x="1563959" y="6855146"/>
            <a:ext cx="2050831" cy="900246"/>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Examples</a:t>
            </a:r>
          </a:p>
          <a:p>
            <a:endParaRPr lang="en-US" altLang="en-US" sz="1050"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Sample language that shows you how to communicate disclosure to learners.</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24040711-B7FE-5141-A8DF-7DF562390737}"/>
              </a:ext>
            </a:extLst>
          </p:cNvPr>
          <p:cNvSpPr/>
          <p:nvPr/>
        </p:nvSpPr>
        <p:spPr>
          <a:xfrm>
            <a:off x="4551908" y="6855146"/>
            <a:ext cx="1943486" cy="1061829"/>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Guidance</a:t>
            </a:r>
          </a:p>
          <a:p>
            <a:endParaRPr lang="en-US" altLang="en-US" sz="1050" b="1"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An example of how to enlist help from planners and faculty to ensure that clinical content is valid.</a:t>
            </a:r>
          </a:p>
        </p:txBody>
      </p:sp>
      <p:pic>
        <p:nvPicPr>
          <p:cNvPr id="19" name="Picture 18" descr="Text, application&#10;&#10;Description automatically generated">
            <a:extLst>
              <a:ext uri="{FF2B5EF4-FFF2-40B4-BE49-F238E27FC236}">
                <a16:creationId xmlns:a16="http://schemas.microsoft.com/office/drawing/2014/main" id="{80F0D042-FD7B-2644-80B0-2D304C26AC95}"/>
              </a:ext>
            </a:extLst>
          </p:cNvPr>
          <p:cNvPicPr>
            <a:picLocks noChangeAspect="1"/>
          </p:cNvPicPr>
          <p:nvPr/>
        </p:nvPicPr>
        <p:blipFill>
          <a:blip r:embed="rId7"/>
          <a:stretch>
            <a:fillRect/>
          </a:stretch>
        </p:blipFill>
        <p:spPr>
          <a:xfrm>
            <a:off x="651231" y="6855468"/>
            <a:ext cx="899088" cy="1162918"/>
          </a:xfrm>
          <a:prstGeom prst="rect">
            <a:avLst/>
          </a:prstGeom>
          <a:ln>
            <a:noFill/>
          </a:ln>
          <a:effectLst>
            <a:outerShdw blurRad="50800" dist="38100" dir="2700000" algn="tl" rotWithShape="0">
              <a:prstClr val="black">
                <a:alpha val="40000"/>
              </a:prstClr>
            </a:outerShdw>
          </a:effectLst>
        </p:spPr>
      </p:pic>
      <p:pic>
        <p:nvPicPr>
          <p:cNvPr id="32" name="Picture 31" descr="Graphical user interface, text, application&#10;&#10;Description automatically generated">
            <a:extLst>
              <a:ext uri="{FF2B5EF4-FFF2-40B4-BE49-F238E27FC236}">
                <a16:creationId xmlns:a16="http://schemas.microsoft.com/office/drawing/2014/main" id="{2275B76D-4B76-C14C-9BCC-4659C30865ED}"/>
              </a:ext>
            </a:extLst>
          </p:cNvPr>
          <p:cNvPicPr>
            <a:picLocks noChangeAspect="1"/>
          </p:cNvPicPr>
          <p:nvPr/>
        </p:nvPicPr>
        <p:blipFill>
          <a:blip r:embed="rId8"/>
          <a:stretch>
            <a:fillRect/>
          </a:stretch>
        </p:blipFill>
        <p:spPr>
          <a:xfrm>
            <a:off x="3620445" y="6855468"/>
            <a:ext cx="899088" cy="1162918"/>
          </a:xfrm>
          <a:prstGeom prst="rect">
            <a:avLst/>
          </a:prstGeom>
          <a:ln>
            <a:noFill/>
          </a:ln>
          <a:effectLst>
            <a:outerShdw blurRad="50800" dist="38100" dir="2700000" algn="tl" rotWithShape="0">
              <a:prstClr val="black">
                <a:alpha val="40000"/>
              </a:prstClr>
            </a:outerShdw>
          </a:effectLst>
        </p:spPr>
      </p:pic>
      <p:sp>
        <p:nvSpPr>
          <p:cNvPr id="30" name="Rectangle 29">
            <a:extLst>
              <a:ext uri="{FF2B5EF4-FFF2-40B4-BE49-F238E27FC236}">
                <a16:creationId xmlns:a16="http://schemas.microsoft.com/office/drawing/2014/main" id="{B5B7C159-5729-4A40-8B8D-8DC65EECCEA3}"/>
              </a:ext>
            </a:extLst>
          </p:cNvPr>
          <p:cNvSpPr/>
          <p:nvPr/>
        </p:nvSpPr>
        <p:spPr>
          <a:xfrm>
            <a:off x="1529146" y="8291163"/>
            <a:ext cx="2050831" cy="900246"/>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Template</a:t>
            </a:r>
          </a:p>
          <a:p>
            <a:endParaRPr lang="en-US" altLang="en-US" sz="1050"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An example of a tool to facilitate peer review to ensure that clinical content is valid.</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sp>
        <p:nvSpPr>
          <p:cNvPr id="31" name="Rectangle 30">
            <a:extLst>
              <a:ext uri="{FF2B5EF4-FFF2-40B4-BE49-F238E27FC236}">
                <a16:creationId xmlns:a16="http://schemas.microsoft.com/office/drawing/2014/main" id="{35B2F0FB-EB2F-A94D-A5F1-70D149B3DE49}"/>
              </a:ext>
            </a:extLst>
          </p:cNvPr>
          <p:cNvSpPr/>
          <p:nvPr/>
        </p:nvSpPr>
        <p:spPr>
          <a:xfrm>
            <a:off x="4517095" y="8291163"/>
            <a:ext cx="1943486" cy="1223412"/>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Quick Tool</a:t>
            </a:r>
          </a:p>
          <a:p>
            <a:endParaRPr lang="en-US" altLang="en-US" sz="1050"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Use this sample tool to simplify educational planning when identification, mitigation, and disclosure are not required.</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pic>
        <p:nvPicPr>
          <p:cNvPr id="35" name="Picture 34" descr="Graphical user interface, text, application&#10;&#10;Description automatically generated">
            <a:extLst>
              <a:ext uri="{FF2B5EF4-FFF2-40B4-BE49-F238E27FC236}">
                <a16:creationId xmlns:a16="http://schemas.microsoft.com/office/drawing/2014/main" id="{45B39325-098E-884F-ACAC-77676F01A88C}"/>
              </a:ext>
            </a:extLst>
          </p:cNvPr>
          <p:cNvPicPr>
            <a:picLocks noChangeAspect="1"/>
          </p:cNvPicPr>
          <p:nvPr/>
        </p:nvPicPr>
        <p:blipFill>
          <a:blip r:embed="rId9"/>
          <a:stretch>
            <a:fillRect/>
          </a:stretch>
        </p:blipFill>
        <p:spPr>
          <a:xfrm>
            <a:off x="647699" y="8291163"/>
            <a:ext cx="899088" cy="1162918"/>
          </a:xfrm>
          <a:prstGeom prst="rect">
            <a:avLst/>
          </a:prstGeom>
          <a:ln>
            <a:noFill/>
          </a:ln>
          <a:effectLst>
            <a:outerShdw blurRad="50800" dist="38100" dir="2700000" algn="tl" rotWithShape="0">
              <a:prstClr val="black">
                <a:alpha val="40000"/>
              </a:prstClr>
            </a:outerShdw>
          </a:effectLst>
        </p:spPr>
      </p:pic>
      <p:pic>
        <p:nvPicPr>
          <p:cNvPr id="37" name="Picture 36" descr="Graphical user interface, text, application, Word, email&#10;&#10;Description automatically generated">
            <a:extLst>
              <a:ext uri="{FF2B5EF4-FFF2-40B4-BE49-F238E27FC236}">
                <a16:creationId xmlns:a16="http://schemas.microsoft.com/office/drawing/2014/main" id="{C9D32BC3-0D41-5442-8AEB-BF9BDB928770}"/>
              </a:ext>
            </a:extLst>
          </p:cNvPr>
          <p:cNvPicPr>
            <a:picLocks noChangeAspect="1"/>
          </p:cNvPicPr>
          <p:nvPr/>
        </p:nvPicPr>
        <p:blipFill>
          <a:blip r:embed="rId10"/>
          <a:stretch>
            <a:fillRect/>
          </a:stretch>
        </p:blipFill>
        <p:spPr>
          <a:xfrm>
            <a:off x="3618007" y="8291163"/>
            <a:ext cx="899088" cy="1162918"/>
          </a:xfrm>
          <a:prstGeom prst="rect">
            <a:avLst/>
          </a:prstGeom>
          <a:ln>
            <a:no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A20760EC-2E13-3B4D-B1EA-75BCA40BCA74}"/>
              </a:ext>
            </a:extLst>
          </p:cNvPr>
          <p:cNvSpPr/>
          <p:nvPr/>
        </p:nvSpPr>
        <p:spPr>
          <a:xfrm>
            <a:off x="171643" y="9569859"/>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D8A996F-55D0-864B-A5DF-09D817A3AE59}"/>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1 of 9</a:t>
            </a:r>
          </a:p>
        </p:txBody>
      </p:sp>
      <p:pic>
        <p:nvPicPr>
          <p:cNvPr id="9" name="Picture 8">
            <a:extLst>
              <a:ext uri="{FF2B5EF4-FFF2-40B4-BE49-F238E27FC236}">
                <a16:creationId xmlns:a16="http://schemas.microsoft.com/office/drawing/2014/main" id="{F86F7053-7DA6-40D4-A1E5-BD0DB0BA1E0F}"/>
              </a:ext>
            </a:extLst>
          </p:cNvPr>
          <p:cNvPicPr>
            <a:picLocks noChangeAspect="1"/>
          </p:cNvPicPr>
          <p:nvPr/>
        </p:nvPicPr>
        <p:blipFill>
          <a:blip r:embed="rId11"/>
          <a:stretch>
            <a:fillRect/>
          </a:stretch>
        </p:blipFill>
        <p:spPr>
          <a:xfrm>
            <a:off x="612235" y="598110"/>
            <a:ext cx="3642367" cy="435865"/>
          </a:xfrm>
          <a:prstGeom prst="rect">
            <a:avLst/>
          </a:prstGeom>
        </p:spPr>
      </p:pic>
    </p:spTree>
    <p:extLst>
      <p:ext uri="{BB962C8B-B14F-4D97-AF65-F5344CB8AC3E}">
        <p14:creationId xmlns:p14="http://schemas.microsoft.com/office/powerpoint/2010/main" val="386181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hevron 93">
            <a:extLst>
              <a:ext uri="{FF2B5EF4-FFF2-40B4-BE49-F238E27FC236}">
                <a16:creationId xmlns:a16="http://schemas.microsoft.com/office/drawing/2014/main" id="{47D7BEB9-1425-404A-B6D6-C47319230B1D}"/>
              </a:ext>
            </a:extLst>
          </p:cNvPr>
          <p:cNvSpPr/>
          <p:nvPr/>
        </p:nvSpPr>
        <p:spPr>
          <a:xfrm rot="5400000">
            <a:off x="3660674" y="2931426"/>
            <a:ext cx="370703" cy="140473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5" name="Chevron 94">
            <a:extLst>
              <a:ext uri="{FF2B5EF4-FFF2-40B4-BE49-F238E27FC236}">
                <a16:creationId xmlns:a16="http://schemas.microsoft.com/office/drawing/2014/main" id="{CF5CEF33-F56A-CD47-A7A3-8F37C19E8069}"/>
              </a:ext>
            </a:extLst>
          </p:cNvPr>
          <p:cNvSpPr/>
          <p:nvPr/>
        </p:nvSpPr>
        <p:spPr>
          <a:xfrm rot="5400000">
            <a:off x="3660674" y="4839398"/>
            <a:ext cx="370703" cy="140473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6" name="Chevron 95">
            <a:extLst>
              <a:ext uri="{FF2B5EF4-FFF2-40B4-BE49-F238E27FC236}">
                <a16:creationId xmlns:a16="http://schemas.microsoft.com/office/drawing/2014/main" id="{F3FF557D-5FF4-5944-8DE2-5B1813B300A7}"/>
              </a:ext>
            </a:extLst>
          </p:cNvPr>
          <p:cNvSpPr/>
          <p:nvPr/>
        </p:nvSpPr>
        <p:spPr>
          <a:xfrm rot="5400000">
            <a:off x="3662987" y="8161168"/>
            <a:ext cx="370703" cy="140473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Chevron 96">
            <a:extLst>
              <a:ext uri="{FF2B5EF4-FFF2-40B4-BE49-F238E27FC236}">
                <a16:creationId xmlns:a16="http://schemas.microsoft.com/office/drawing/2014/main" id="{266643E3-3D9A-3845-94FA-894E8B62644D}"/>
              </a:ext>
            </a:extLst>
          </p:cNvPr>
          <p:cNvSpPr/>
          <p:nvPr/>
        </p:nvSpPr>
        <p:spPr>
          <a:xfrm rot="5400000">
            <a:off x="3660674" y="7185591"/>
            <a:ext cx="370703" cy="140473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10EE1283-AA01-384F-B2B4-6ADB0D222399}"/>
              </a:ext>
            </a:extLst>
          </p:cNvPr>
          <p:cNvSpPr/>
          <p:nvPr/>
        </p:nvSpPr>
        <p:spPr>
          <a:xfrm>
            <a:off x="460370" y="5815969"/>
            <a:ext cx="6849972" cy="371331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82" name="Rounded Rectangle 81">
            <a:extLst>
              <a:ext uri="{FF2B5EF4-FFF2-40B4-BE49-F238E27FC236}">
                <a16:creationId xmlns:a16="http://schemas.microsoft.com/office/drawing/2014/main" id="{B157109E-D5CD-4E4F-94A8-564B0898B73F}"/>
              </a:ext>
            </a:extLst>
          </p:cNvPr>
          <p:cNvSpPr/>
          <p:nvPr/>
        </p:nvSpPr>
        <p:spPr>
          <a:xfrm>
            <a:off x="549313" y="7793635"/>
            <a:ext cx="6682368" cy="774129"/>
          </a:xfrm>
          <a:prstGeom prst="roundRect">
            <a:avLst>
              <a:gd name="adj" fmla="val 2591"/>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812461EC-735C-6E47-9BF4-EC87787E39BA}"/>
              </a:ext>
            </a:extLst>
          </p:cNvPr>
          <p:cNvSpPr/>
          <p:nvPr/>
        </p:nvSpPr>
        <p:spPr>
          <a:xfrm>
            <a:off x="550707" y="6407898"/>
            <a:ext cx="6672382" cy="1260604"/>
          </a:xfrm>
          <a:prstGeom prst="roundRect">
            <a:avLst>
              <a:gd name="adj" fmla="val 3696"/>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B63B890A-91DF-A74F-9343-CAFD775A3E94}"/>
              </a:ext>
            </a:extLst>
          </p:cNvPr>
          <p:cNvSpPr/>
          <p:nvPr/>
        </p:nvSpPr>
        <p:spPr>
          <a:xfrm>
            <a:off x="551625" y="8699625"/>
            <a:ext cx="6682369" cy="737065"/>
          </a:xfrm>
          <a:prstGeom prst="roundRect">
            <a:avLst>
              <a:gd name="adj" fmla="val 2591"/>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CA54B77-D5D6-F841-9CBE-B6F1AEA04E5B}"/>
              </a:ext>
            </a:extLst>
          </p:cNvPr>
          <p:cNvSpPr/>
          <p:nvPr/>
        </p:nvSpPr>
        <p:spPr>
          <a:xfrm>
            <a:off x="457201" y="2459825"/>
            <a:ext cx="6818554" cy="1592744"/>
          </a:xfrm>
          <a:prstGeom prst="rect">
            <a:avLst/>
          </a:prstGeom>
          <a:solidFill>
            <a:schemeClr val="accent3">
              <a:lumMod val="20000"/>
              <a:lumOff val="80000"/>
            </a:schemeClr>
          </a:solidFill>
          <a:ln>
            <a:noFill/>
          </a:ln>
        </p:spPr>
        <p:txBody>
          <a:bodyPr wrap="square">
            <a:spAutoFit/>
          </a:bodyPr>
          <a:lstStyle/>
          <a:p>
            <a:pPr>
              <a:spcBef>
                <a:spcPts val="600"/>
              </a:spcBef>
            </a:pPr>
            <a:r>
              <a:rPr lang="en-US" sz="1050" b="1" dirty="0">
                <a:solidFill>
                  <a:schemeClr val="accent4">
                    <a:lumMod val="75000"/>
                  </a:schemeClr>
                </a:solidFill>
                <a:latin typeface="Arial" panose="020B0604020202020204" pitchFamily="34" charset="0"/>
                <a:cs typeface="Arial" panose="020B0604020202020204" pitchFamily="34" charset="0"/>
              </a:rPr>
              <a:t>STEP 1: </a:t>
            </a:r>
            <a:r>
              <a:rPr lang="en-US" sz="1050" b="1" u="sng" dirty="0">
                <a:solidFill>
                  <a:schemeClr val="accent4">
                    <a:lumMod val="75000"/>
                  </a:schemeClr>
                </a:solidFill>
                <a:latin typeface="Arial" panose="020B0604020202020204" pitchFamily="34" charset="0"/>
                <a:cs typeface="Arial" panose="020B0604020202020204" pitchFamily="34" charset="0"/>
              </a:rPr>
              <a:t>Before</a:t>
            </a:r>
            <a:r>
              <a:rPr lang="en-US" sz="1050" dirty="0">
                <a:solidFill>
                  <a:schemeClr val="accent4">
                    <a:lumMod val="75000"/>
                  </a:schemeClr>
                </a:solidFill>
                <a:latin typeface="Arial" panose="020B0604020202020204" pitchFamily="34" charset="0"/>
                <a:cs typeface="Arial" panose="020B0604020202020204" pitchFamily="34" charset="0"/>
              </a:rPr>
              <a:t> you begin planning your education, collect information from all members of the planning committee, faculty, and others who would be in positions to control content. Ask them to provide information about </a:t>
            </a:r>
            <a:r>
              <a:rPr lang="en-US" sz="1050" b="1" u="sng" dirty="0">
                <a:solidFill>
                  <a:schemeClr val="accent4">
                    <a:lumMod val="75000"/>
                  </a:schemeClr>
                </a:solidFill>
                <a:latin typeface="Arial" panose="020B0604020202020204" pitchFamily="34" charset="0"/>
                <a:cs typeface="Arial" panose="020B0604020202020204" pitchFamily="34" charset="0"/>
              </a:rPr>
              <a:t>all</a:t>
            </a:r>
            <a:r>
              <a:rPr lang="en-US" sz="1050" b="1" dirty="0">
                <a:solidFill>
                  <a:schemeClr val="accent4">
                    <a:lumMod val="75000"/>
                  </a:schemeClr>
                </a:solidFill>
                <a:latin typeface="Arial" panose="020B0604020202020204" pitchFamily="34" charset="0"/>
                <a:cs typeface="Arial" panose="020B0604020202020204" pitchFamily="34" charset="0"/>
              </a:rPr>
              <a:t> </a:t>
            </a:r>
            <a:r>
              <a:rPr lang="en-US" sz="1050" dirty="0">
                <a:solidFill>
                  <a:schemeClr val="accent4">
                    <a:lumMod val="75000"/>
                  </a:schemeClr>
                </a:solidFill>
                <a:latin typeface="Arial" panose="020B0604020202020204" pitchFamily="34" charset="0"/>
                <a:cs typeface="Arial" panose="020B0604020202020204" pitchFamily="34" charset="0"/>
              </a:rPr>
              <a:t>their financial relationships with ineligible companies</a:t>
            </a:r>
            <a:r>
              <a:rPr lang="en-US" sz="1050" b="1" dirty="0">
                <a:solidFill>
                  <a:schemeClr val="accent4">
                    <a:lumMod val="75000"/>
                  </a:schemeClr>
                </a:solidFill>
                <a:latin typeface="Arial" panose="020B0604020202020204" pitchFamily="34" charset="0"/>
                <a:cs typeface="Arial" panose="020B0604020202020204" pitchFamily="34" charset="0"/>
              </a:rPr>
              <a:t> </a:t>
            </a:r>
            <a:r>
              <a:rPr lang="en-US" sz="1050" dirty="0">
                <a:solidFill>
                  <a:schemeClr val="accent4">
                    <a:lumMod val="75000"/>
                  </a:schemeClr>
                </a:solidFill>
                <a:latin typeface="Arial" panose="020B0604020202020204" pitchFamily="34" charset="0"/>
                <a:cs typeface="Arial" panose="020B0604020202020204" pitchFamily="34" charset="0"/>
              </a:rPr>
              <a:t>over the previous </a:t>
            </a:r>
            <a:r>
              <a:rPr lang="en-US" sz="1050" b="1" u="sng" dirty="0">
                <a:solidFill>
                  <a:schemeClr val="accent4">
                    <a:lumMod val="75000"/>
                  </a:schemeClr>
                </a:solidFill>
                <a:latin typeface="Arial" panose="020B0604020202020204" pitchFamily="34" charset="0"/>
                <a:cs typeface="Arial" panose="020B0604020202020204" pitchFamily="34" charset="0"/>
              </a:rPr>
              <a:t>24 months</a:t>
            </a:r>
            <a:r>
              <a:rPr lang="en-US" sz="1050" dirty="0">
                <a:solidFill>
                  <a:schemeClr val="accent4">
                    <a:lumMod val="75000"/>
                  </a:schemeClr>
                </a:solidFill>
                <a:latin typeface="Arial" panose="020B0604020202020204" pitchFamily="34" charset="0"/>
                <a:cs typeface="Arial" panose="020B0604020202020204" pitchFamily="34" charset="0"/>
              </a:rPr>
              <a:t>. </a:t>
            </a:r>
            <a:r>
              <a:rPr lang="en-US" sz="1050" i="1" dirty="0">
                <a:latin typeface="Arial" panose="020B0604020202020204" pitchFamily="34" charset="0"/>
                <a:cs typeface="Arial" panose="020B0604020202020204" pitchFamily="34" charset="0"/>
              </a:rPr>
              <a:t>There is no minimum financial threshold; individuals must disclose all financial relationships, regardless of the amount, with ineligible companies. </a:t>
            </a:r>
            <a:endParaRPr lang="en-US" sz="1050" dirty="0">
              <a:solidFill>
                <a:schemeClr val="accent4">
                  <a:lumMod val="75000"/>
                </a:schemeClr>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US" sz="1000" b="1" dirty="0">
                <a:latin typeface="Arial" panose="020B0604020202020204" pitchFamily="34" charset="0"/>
                <a:cs typeface="Arial" panose="020B0604020202020204" pitchFamily="34" charset="0"/>
              </a:rPr>
              <a:t>Ensure you use this definition</a:t>
            </a:r>
            <a:r>
              <a:rPr lang="en-US" sz="1000" dirty="0">
                <a:latin typeface="Arial" panose="020B0604020202020204" pitchFamily="34" charset="0"/>
                <a:cs typeface="Arial" panose="020B0604020202020204" pitchFamily="34" charset="0"/>
              </a:rPr>
              <a:t>: Ineligible companies are those whose primary business is producing, marketing, selling, re-selling, or distributing healthcare products used by or on patients. </a:t>
            </a:r>
          </a:p>
          <a:p>
            <a:pPr marL="171450" indent="-171450">
              <a:buFont typeface="Arial" panose="020B0604020202020204" pitchFamily="34" charset="0"/>
              <a:buChar char="•"/>
            </a:pPr>
            <a:r>
              <a:rPr lang="en-US" sz="1000" i="1" dirty="0">
                <a:latin typeface="Arial" panose="020B0604020202020204" pitchFamily="34" charset="0"/>
                <a:cs typeface="Arial" panose="020B0604020202020204" pitchFamily="34" charset="0"/>
              </a:rPr>
              <a:t>Hint: Use the </a:t>
            </a:r>
            <a:r>
              <a:rPr lang="en-US" sz="1000" b="1" i="1" dirty="0">
                <a:latin typeface="Arial" panose="020B0604020202020204" pitchFamily="34" charset="0"/>
                <a:cs typeface="Arial" panose="020B0604020202020204" pitchFamily="34" charset="0"/>
              </a:rPr>
              <a:t>Template for Collecting Information about All Financial Relationships from the Planning committee, Faculty, and Others</a:t>
            </a:r>
            <a:r>
              <a:rPr lang="en-US" sz="1000" i="1" dirty="0">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3240097A-F854-114D-88CC-C7FAF55F1660}"/>
              </a:ext>
            </a:extLst>
          </p:cNvPr>
          <p:cNvSpPr/>
          <p:nvPr/>
        </p:nvSpPr>
        <p:spPr>
          <a:xfrm>
            <a:off x="462906" y="4067691"/>
            <a:ext cx="6837365" cy="1831271"/>
          </a:xfrm>
          <a:prstGeom prst="rect">
            <a:avLst/>
          </a:prstGeom>
          <a:solidFill>
            <a:schemeClr val="accent2">
              <a:lumMod val="20000"/>
              <a:lumOff val="80000"/>
            </a:schemeClr>
          </a:solidFill>
        </p:spPr>
        <p:txBody>
          <a:bodyPr wrap="square">
            <a:spAutoFit/>
          </a:bodyPr>
          <a:lstStyle/>
          <a:p>
            <a:pPr lvl="0"/>
            <a:r>
              <a:rPr lang="en-US" sz="1000" b="1" dirty="0">
                <a:solidFill>
                  <a:schemeClr val="accent4">
                    <a:lumMod val="75000"/>
                  </a:schemeClr>
                </a:solidFill>
                <a:latin typeface="Arial" panose="020B0604020202020204" pitchFamily="34" charset="0"/>
                <a:cs typeface="Arial" panose="020B0604020202020204" pitchFamily="34" charset="0"/>
              </a:rPr>
              <a:t>STEP 2: </a:t>
            </a:r>
            <a:r>
              <a:rPr lang="en-US" sz="1000" dirty="0">
                <a:solidFill>
                  <a:schemeClr val="accent4">
                    <a:lumMod val="75000"/>
                  </a:schemeClr>
                </a:solidFill>
                <a:latin typeface="Arial" panose="020B0604020202020204" pitchFamily="34" charset="0"/>
                <a:cs typeface="Arial" panose="020B0604020202020204" pitchFamily="34" charset="0"/>
              </a:rPr>
              <a:t>Review all relationships and </a:t>
            </a:r>
            <a:r>
              <a:rPr lang="en-US" sz="1000" b="1" dirty="0">
                <a:solidFill>
                  <a:schemeClr val="accent4">
                    <a:lumMod val="75000"/>
                  </a:schemeClr>
                </a:solidFill>
                <a:latin typeface="Arial" panose="020B0604020202020204" pitchFamily="34" charset="0"/>
                <a:cs typeface="Arial" panose="020B0604020202020204" pitchFamily="34" charset="0"/>
              </a:rPr>
              <a:t>exclude owners and employees of ineligible companies from participating as planners, faculty, or other roles </a:t>
            </a:r>
            <a:r>
              <a:rPr lang="en-US" sz="1000" dirty="0">
                <a:solidFill>
                  <a:schemeClr val="accent4">
                    <a:lumMod val="75000"/>
                  </a:schemeClr>
                </a:solidFill>
                <a:latin typeface="Arial" panose="020B0604020202020204" pitchFamily="34" charset="0"/>
                <a:cs typeface="Arial" panose="020B0604020202020204" pitchFamily="34" charset="0"/>
              </a:rPr>
              <a:t>unless the educational activity meets one of the exceptions listed below.</a:t>
            </a:r>
          </a:p>
          <a:p>
            <a:pPr marL="171450" lvl="0" indent="-171450">
              <a:buFont typeface="Wingdings" panose="05000000000000000000" pitchFamily="2" charset="2"/>
              <a:buChar char="ü"/>
            </a:pPr>
            <a:r>
              <a:rPr lang="en-US" sz="1000" b="1" dirty="0">
                <a:solidFill>
                  <a:schemeClr val="accent4">
                    <a:lumMod val="75000"/>
                  </a:schemeClr>
                </a:solidFill>
                <a:latin typeface="Arial" panose="020B0604020202020204" pitchFamily="34" charset="0"/>
                <a:cs typeface="Arial" panose="020B0604020202020204" pitchFamily="34" charset="0"/>
              </a:rPr>
              <a:t>If the exception(s) exists for</a:t>
            </a:r>
            <a:r>
              <a:rPr lang="en-US" sz="1000" dirty="0">
                <a:solidFill>
                  <a:schemeClr val="accent4">
                    <a:lumMod val="75000"/>
                  </a:schemeClr>
                </a:solidFill>
                <a:latin typeface="Arial" panose="020B0604020202020204" pitchFamily="34" charset="0"/>
                <a:cs typeface="Arial" panose="020B0604020202020204" pitchFamily="34" charset="0"/>
              </a:rPr>
              <a:t> members of the planning committee, and all faculty, and others who would be in positions to control content</a:t>
            </a:r>
            <a:r>
              <a:rPr lang="en-US" sz="1000" b="1" dirty="0">
                <a:solidFill>
                  <a:schemeClr val="accent4">
                    <a:lumMod val="75000"/>
                  </a:schemeClr>
                </a:solidFill>
                <a:latin typeface="Arial" panose="020B0604020202020204" pitchFamily="34" charset="0"/>
                <a:cs typeface="Arial" panose="020B0604020202020204" pitchFamily="34" charset="0"/>
              </a:rPr>
              <a:t> – go to step 3. </a:t>
            </a:r>
            <a:endParaRPr lang="en-US" sz="1000" dirty="0">
              <a:solidFill>
                <a:schemeClr val="accent4">
                  <a:lumMod val="75000"/>
                </a:schemeClr>
              </a:solidFill>
              <a:latin typeface="Arial" panose="020B0604020202020204" pitchFamily="34" charset="0"/>
              <a:cs typeface="Arial" panose="020B0604020202020204" pitchFamily="34" charset="0"/>
            </a:endParaRPr>
          </a:p>
          <a:p>
            <a:pPr lvl="0">
              <a:spcBef>
                <a:spcPts val="600"/>
              </a:spcBef>
              <a:spcAft>
                <a:spcPts val="600"/>
              </a:spcAft>
            </a:pPr>
            <a:r>
              <a:rPr lang="en-US" sz="900" b="1" dirty="0">
                <a:latin typeface="Arial" panose="020B0604020202020204" pitchFamily="34" charset="0"/>
                <a:cs typeface="Arial" panose="020B0604020202020204" pitchFamily="34" charset="0"/>
              </a:rPr>
              <a:t>There are only three exceptions that allow for owners and/or employees of ineligible companies to participate as planners or faculty in approved continuing education.</a:t>
            </a:r>
          </a:p>
          <a:p>
            <a:pPr marL="342900" lvl="0" indent="-225425">
              <a:buFont typeface="+mj-lt"/>
              <a:buAutoNum type="arabicPeriod"/>
            </a:pPr>
            <a:r>
              <a:rPr lang="en-US" sz="900" dirty="0">
                <a:latin typeface="Arial" panose="020B0604020202020204" pitchFamily="34" charset="0"/>
                <a:cs typeface="Arial" panose="020B0604020202020204" pitchFamily="34" charset="0"/>
              </a:rPr>
              <a:t>When the content of the activity is </a:t>
            </a:r>
            <a:r>
              <a:rPr lang="en-US" sz="900" b="1" dirty="0">
                <a:solidFill>
                  <a:srgbClr val="7030A0"/>
                </a:solidFill>
                <a:latin typeface="Arial" panose="020B0604020202020204" pitchFamily="34" charset="0"/>
                <a:cs typeface="Arial" panose="020B0604020202020204" pitchFamily="34" charset="0"/>
              </a:rPr>
              <a:t>not related </a:t>
            </a:r>
            <a:r>
              <a:rPr lang="en-US" sz="900" dirty="0">
                <a:latin typeface="Arial" panose="020B0604020202020204" pitchFamily="34" charset="0"/>
                <a:cs typeface="Arial" panose="020B0604020202020204" pitchFamily="34" charset="0"/>
              </a:rPr>
              <a:t>to the business lines or products of their employer/company.</a:t>
            </a:r>
          </a:p>
          <a:p>
            <a:pPr marL="342900" lvl="0" indent="-225425">
              <a:buFont typeface="+mj-lt"/>
              <a:buAutoNum type="arabicPeriod"/>
            </a:pPr>
            <a:r>
              <a:rPr lang="en-US" sz="900" dirty="0">
                <a:latin typeface="Arial" panose="020B0604020202020204" pitchFamily="34" charset="0"/>
                <a:cs typeface="Arial" panose="020B0604020202020204" pitchFamily="34" charset="0"/>
              </a:rPr>
              <a:t>When the content of the approved activity is limited to basic science research, such as pre-clinical research and drug discovery, or the methodologies</a:t>
            </a:r>
            <a:r>
              <a:rPr lang="en-US" sz="900" i="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 research, and they do not make care recommendations.</a:t>
            </a:r>
          </a:p>
          <a:p>
            <a:pPr marL="342900" lvl="0" indent="-225425">
              <a:buFont typeface="+mj-lt"/>
              <a:buAutoNum type="arabicPeriod"/>
            </a:pPr>
            <a:r>
              <a:rPr lang="en-US" sz="900" dirty="0">
                <a:latin typeface="Arial" panose="020B0604020202020204" pitchFamily="34" charset="0"/>
                <a:cs typeface="Arial" panose="020B0604020202020204" pitchFamily="34" charset="0"/>
              </a:rPr>
              <a:t>When they are participating as technicians to teach the safe and proper use of medical devices, and do not recommend whether or when a device is used.</a:t>
            </a:r>
            <a:endParaRPr lang="en-US" sz="7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6AB016C-02E7-8C42-B651-C3B2881EB1E1}"/>
              </a:ext>
            </a:extLst>
          </p:cNvPr>
          <p:cNvSpPr/>
          <p:nvPr/>
        </p:nvSpPr>
        <p:spPr>
          <a:xfrm>
            <a:off x="457200" y="5861251"/>
            <a:ext cx="6861289" cy="553998"/>
          </a:xfrm>
          <a:prstGeom prst="rect">
            <a:avLst/>
          </a:prstGeom>
        </p:spPr>
        <p:txBody>
          <a:bodyPr wrap="square">
            <a:spAutoFit/>
          </a:bodyPr>
          <a:lstStyle/>
          <a:p>
            <a:pPr lvl="0"/>
            <a:r>
              <a:rPr lang="en-US" sz="1000" b="1" dirty="0">
                <a:solidFill>
                  <a:schemeClr val="accent4">
                    <a:lumMod val="75000"/>
                  </a:schemeClr>
                </a:solidFill>
                <a:latin typeface="Arial" panose="020B0604020202020204" pitchFamily="34" charset="0"/>
                <a:cs typeface="Arial" panose="020B0604020202020204" pitchFamily="34" charset="0"/>
              </a:rPr>
              <a:t>STEP 3: </a:t>
            </a:r>
            <a:r>
              <a:rPr lang="en-US" sz="1000" dirty="0">
                <a:solidFill>
                  <a:schemeClr val="accent4">
                    <a:lumMod val="75000"/>
                  </a:schemeClr>
                </a:solidFill>
                <a:latin typeface="Arial" panose="020B0604020202020204" pitchFamily="34" charset="0"/>
                <a:cs typeface="Arial" panose="020B0604020202020204" pitchFamily="34" charset="0"/>
              </a:rPr>
              <a:t>Determine which financial relationships are </a:t>
            </a:r>
            <a:r>
              <a:rPr lang="en-US" sz="1000" b="1" dirty="0">
                <a:solidFill>
                  <a:schemeClr val="accent4">
                    <a:lumMod val="75000"/>
                  </a:schemeClr>
                </a:solidFill>
                <a:latin typeface="Arial" panose="020B0604020202020204" pitchFamily="34" charset="0"/>
                <a:cs typeface="Arial" panose="020B0604020202020204" pitchFamily="34" charset="0"/>
              </a:rPr>
              <a:t>relevant</a:t>
            </a:r>
            <a:r>
              <a:rPr lang="en-US" sz="1000" dirty="0">
                <a:solidFill>
                  <a:schemeClr val="accent4">
                    <a:lumMod val="75000"/>
                  </a:schemeClr>
                </a:solidFill>
                <a:latin typeface="Arial" panose="020B0604020202020204" pitchFamily="34" charset="0"/>
                <a:cs typeface="Arial" panose="020B0604020202020204" pitchFamily="34" charset="0"/>
              </a:rPr>
              <a:t> to the content of the continuing education activity, </a:t>
            </a:r>
            <a:r>
              <a:rPr lang="en-US" sz="1000" b="1" dirty="0">
                <a:solidFill>
                  <a:schemeClr val="accent4">
                    <a:lumMod val="75000"/>
                  </a:schemeClr>
                </a:solidFill>
                <a:latin typeface="Arial" panose="020B0604020202020204" pitchFamily="34" charset="0"/>
                <a:cs typeface="Arial" panose="020B0604020202020204" pitchFamily="34" charset="0"/>
              </a:rPr>
              <a:t>mitigate</a:t>
            </a:r>
            <a:r>
              <a:rPr lang="en-US" sz="1000" dirty="0">
                <a:solidFill>
                  <a:schemeClr val="accent4">
                    <a:lumMod val="75000"/>
                  </a:schemeClr>
                </a:solidFill>
                <a:latin typeface="Arial" panose="020B0604020202020204" pitchFamily="34" charset="0"/>
                <a:cs typeface="Arial" panose="020B0604020202020204" pitchFamily="34" charset="0"/>
              </a:rPr>
              <a:t> those relevant financial relationships to prevent commercial bias, and </a:t>
            </a:r>
            <a:r>
              <a:rPr lang="en-US" sz="1000" b="1" dirty="0">
                <a:solidFill>
                  <a:schemeClr val="accent4">
                    <a:lumMod val="75000"/>
                  </a:schemeClr>
                </a:solidFill>
                <a:latin typeface="Arial" panose="020B0604020202020204" pitchFamily="34" charset="0"/>
                <a:cs typeface="Arial" panose="020B0604020202020204" pitchFamily="34" charset="0"/>
              </a:rPr>
              <a:t>disclose</a:t>
            </a:r>
            <a:r>
              <a:rPr lang="en-US" sz="1000" dirty="0">
                <a:solidFill>
                  <a:schemeClr val="accent4">
                    <a:lumMod val="75000"/>
                  </a:schemeClr>
                </a:solidFill>
                <a:latin typeface="Arial" panose="020B0604020202020204" pitchFamily="34" charset="0"/>
                <a:cs typeface="Arial" panose="020B0604020202020204" pitchFamily="34" charset="0"/>
              </a:rPr>
              <a:t> the presence or absence of all relevant financial relationships to learners prior to the activity.</a:t>
            </a:r>
            <a:endParaRPr lang="en-US" sz="1000" dirty="0">
              <a:solidFill>
                <a:schemeClr val="accent4">
                  <a:lumMod val="75000"/>
                </a:schemeClr>
              </a:solidFill>
            </a:endParaRPr>
          </a:p>
        </p:txBody>
      </p:sp>
      <p:sp>
        <p:nvSpPr>
          <p:cNvPr id="16" name="Rectangle 15">
            <a:extLst>
              <a:ext uri="{FF2B5EF4-FFF2-40B4-BE49-F238E27FC236}">
                <a16:creationId xmlns:a16="http://schemas.microsoft.com/office/drawing/2014/main" id="{AFB4224F-BC33-EA4C-A3DA-A423B94F1529}"/>
              </a:ext>
            </a:extLst>
          </p:cNvPr>
          <p:cNvSpPr/>
          <p:nvPr/>
        </p:nvSpPr>
        <p:spPr bwMode="gray">
          <a:xfrm>
            <a:off x="905273" y="6493310"/>
            <a:ext cx="6488689" cy="246221"/>
          </a:xfrm>
          <a:prstGeom prst="rect">
            <a:avLst/>
          </a:prstGeom>
          <a:noFill/>
          <a:ln>
            <a:noFill/>
          </a:ln>
        </p:spPr>
        <p:txBody>
          <a:bodyPr wrap="square">
            <a:spAutoFit/>
          </a:bodyPr>
          <a:lstStyle/>
          <a:p>
            <a:pPr marL="57150" indent="-57150">
              <a:spcBef>
                <a:spcPts val="600"/>
              </a:spcBef>
            </a:pPr>
            <a:r>
              <a:rPr lang="en-US" sz="1000" dirty="0">
                <a:latin typeface="Arial" panose="020B0604020202020204" pitchFamily="34" charset="0"/>
                <a:cs typeface="Arial" panose="020B0604020202020204" pitchFamily="34" charset="0"/>
              </a:rPr>
              <a:t>Determine </a:t>
            </a:r>
            <a:r>
              <a:rPr lang="en-US" sz="1000" b="1" dirty="0">
                <a:latin typeface="Arial" panose="020B0604020202020204" pitchFamily="34" charset="0"/>
                <a:cs typeface="Arial" panose="020B0604020202020204" pitchFamily="34" charset="0"/>
              </a:rPr>
              <a:t>relevant financial relationships </a:t>
            </a:r>
            <a:r>
              <a:rPr lang="en-US" sz="1000" dirty="0">
                <a:latin typeface="Arial" panose="020B0604020202020204" pitchFamily="34" charset="0"/>
                <a:cs typeface="Arial" panose="020B0604020202020204" pitchFamily="34" charset="0"/>
              </a:rPr>
              <a:t>for all who will be in control of educational content.</a:t>
            </a:r>
          </a:p>
        </p:txBody>
      </p:sp>
      <p:sp>
        <p:nvSpPr>
          <p:cNvPr id="18" name="TextBox 17">
            <a:extLst>
              <a:ext uri="{FF2B5EF4-FFF2-40B4-BE49-F238E27FC236}">
                <a16:creationId xmlns:a16="http://schemas.microsoft.com/office/drawing/2014/main" id="{653640BF-0385-964C-8FBE-2BB795789BE2}"/>
              </a:ext>
            </a:extLst>
          </p:cNvPr>
          <p:cNvSpPr txBox="1"/>
          <p:nvPr/>
        </p:nvSpPr>
        <p:spPr>
          <a:xfrm>
            <a:off x="589829" y="7075423"/>
            <a:ext cx="6697686" cy="230832"/>
          </a:xfrm>
          <a:prstGeom prst="rect">
            <a:avLst/>
          </a:prstGeom>
          <a:noFill/>
        </p:spPr>
        <p:txBody>
          <a:bodyPr wrap="square" rtlCol="0">
            <a:spAutoFit/>
          </a:bodyPr>
          <a:lstStyle/>
          <a:p>
            <a:pPr marL="114300" indent="-114300">
              <a:buFont typeface="Wingdings" pitchFamily="2" charset="2"/>
              <a:buChar char="ü"/>
            </a:pPr>
            <a:r>
              <a:rPr lang="en-US" sz="900" dirty="0">
                <a:latin typeface="Arial" panose="020B0604020202020204" pitchFamily="34" charset="0"/>
                <a:cs typeface="Arial" panose="020B0604020202020204" pitchFamily="34" charset="0"/>
              </a:rPr>
              <a:t>A financial relationship, in </a:t>
            </a:r>
            <a:r>
              <a:rPr lang="en-US" sz="900" b="1" dirty="0">
                <a:latin typeface="Arial" panose="020B0604020202020204" pitchFamily="34" charset="0"/>
                <a:cs typeface="Arial" panose="020B0604020202020204" pitchFamily="34" charset="0"/>
              </a:rPr>
              <a:t>any amount</a:t>
            </a:r>
            <a:r>
              <a:rPr lang="en-US" sz="900" dirty="0">
                <a:latin typeface="Arial" panose="020B0604020202020204" pitchFamily="34" charset="0"/>
                <a:cs typeface="Arial" panose="020B0604020202020204" pitchFamily="34" charset="0"/>
              </a:rPr>
              <a:t>, exists between the person in control of content and an ineligible company.</a:t>
            </a:r>
          </a:p>
        </p:txBody>
      </p:sp>
      <p:sp>
        <p:nvSpPr>
          <p:cNvPr id="19" name="TextBox 18">
            <a:extLst>
              <a:ext uri="{FF2B5EF4-FFF2-40B4-BE49-F238E27FC236}">
                <a16:creationId xmlns:a16="http://schemas.microsoft.com/office/drawing/2014/main" id="{6CA6071C-9F0E-B047-BEEB-F51C287C50D6}"/>
              </a:ext>
            </a:extLst>
          </p:cNvPr>
          <p:cNvSpPr txBox="1"/>
          <p:nvPr/>
        </p:nvSpPr>
        <p:spPr>
          <a:xfrm>
            <a:off x="597474" y="7362585"/>
            <a:ext cx="7024370" cy="230832"/>
          </a:xfrm>
          <a:prstGeom prst="rect">
            <a:avLst/>
          </a:prstGeom>
          <a:noFill/>
        </p:spPr>
        <p:txBody>
          <a:bodyPr wrap="square" rtlCol="0">
            <a:spAutoFit/>
          </a:bodyPr>
          <a:lstStyle/>
          <a:p>
            <a:pPr marL="114300" indent="-114300">
              <a:buFont typeface="Wingdings" pitchFamily="2" charset="2"/>
              <a:buChar char="ü"/>
            </a:pPr>
            <a:r>
              <a:rPr lang="en-US" sz="900" spc="-10" dirty="0">
                <a:latin typeface="Arial" panose="020B0604020202020204" pitchFamily="34" charset="0"/>
                <a:cs typeface="Arial" panose="020B0604020202020204" pitchFamily="34" charset="0"/>
              </a:rPr>
              <a:t>The content of the education is related to the products of an ineligible company with whom the person has a financial relationship.</a:t>
            </a:r>
          </a:p>
        </p:txBody>
      </p:sp>
      <p:sp>
        <p:nvSpPr>
          <p:cNvPr id="20" name="TextBox 19">
            <a:extLst>
              <a:ext uri="{FF2B5EF4-FFF2-40B4-BE49-F238E27FC236}">
                <a16:creationId xmlns:a16="http://schemas.microsoft.com/office/drawing/2014/main" id="{C2465D56-6962-B844-95A5-344B274ED5C0}"/>
              </a:ext>
            </a:extLst>
          </p:cNvPr>
          <p:cNvSpPr txBox="1"/>
          <p:nvPr/>
        </p:nvSpPr>
        <p:spPr>
          <a:xfrm>
            <a:off x="589833" y="7219538"/>
            <a:ext cx="3649107" cy="230832"/>
          </a:xfrm>
          <a:prstGeom prst="rect">
            <a:avLst/>
          </a:prstGeom>
          <a:noFill/>
        </p:spPr>
        <p:txBody>
          <a:bodyPr wrap="square" rtlCol="0">
            <a:spAutoFit/>
          </a:bodyPr>
          <a:lstStyle/>
          <a:p>
            <a:pPr marL="114300" indent="-114300">
              <a:buFont typeface="Wingdings" pitchFamily="2" charset="2"/>
              <a:buChar char="ü"/>
            </a:pPr>
            <a:r>
              <a:rPr lang="en-US" sz="900" dirty="0">
                <a:latin typeface="Arial" panose="020B0604020202020204" pitchFamily="34" charset="0"/>
                <a:cs typeface="Arial" panose="020B0604020202020204" pitchFamily="34" charset="0"/>
              </a:rPr>
              <a:t>The financial relationship </a:t>
            </a:r>
            <a:r>
              <a:rPr lang="en-US" sz="900" b="1" dirty="0">
                <a:latin typeface="Arial" panose="020B0604020202020204" pitchFamily="34" charset="0"/>
                <a:cs typeface="Arial" panose="020B0604020202020204" pitchFamily="34" charset="0"/>
              </a:rPr>
              <a:t>existed</a:t>
            </a:r>
            <a:r>
              <a:rPr lang="en-US" sz="900" dirty="0">
                <a:latin typeface="Arial" panose="020B0604020202020204" pitchFamily="34" charset="0"/>
                <a:cs typeface="Arial" panose="020B0604020202020204" pitchFamily="34" charset="0"/>
              </a:rPr>
              <a:t> during the past </a:t>
            </a:r>
            <a:r>
              <a:rPr lang="en-US" sz="900" b="1" dirty="0">
                <a:latin typeface="Arial" panose="020B0604020202020204" pitchFamily="34" charset="0"/>
                <a:cs typeface="Arial" panose="020B0604020202020204" pitchFamily="34" charset="0"/>
              </a:rPr>
              <a:t>24 months</a:t>
            </a:r>
            <a:r>
              <a:rPr lang="en-US" sz="900" dirty="0">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C26CD30D-4355-EE43-90E6-894D7E47FCF8}"/>
              </a:ext>
            </a:extLst>
          </p:cNvPr>
          <p:cNvSpPr txBox="1"/>
          <p:nvPr/>
        </p:nvSpPr>
        <p:spPr>
          <a:xfrm>
            <a:off x="878215" y="7880005"/>
            <a:ext cx="6370741" cy="246221"/>
          </a:xfrm>
          <a:prstGeom prst="rect">
            <a:avLst/>
          </a:prstGeom>
          <a:noFill/>
        </p:spPr>
        <p:txBody>
          <a:bodyPr wrap="square" rtlCol="0">
            <a:spAutoFit/>
          </a:bodyPr>
          <a:lstStyle/>
          <a:p>
            <a:pPr marL="7938"/>
            <a:r>
              <a:rPr lang="en-US" sz="1000" b="1" dirty="0">
                <a:latin typeface="Arial" panose="020B0604020202020204" pitchFamily="34" charset="0"/>
                <a:cs typeface="Arial" panose="020B0604020202020204" pitchFamily="34" charset="0"/>
              </a:rPr>
              <a:t>Mitigate </a:t>
            </a:r>
            <a:r>
              <a:rPr lang="en-US" sz="1000" dirty="0">
                <a:latin typeface="Arial" panose="020B0604020202020204" pitchFamily="34" charset="0"/>
                <a:cs typeface="Arial" panose="020B0604020202020204" pitchFamily="34" charset="0"/>
              </a:rPr>
              <a:t>relevant financial relationships prior to individuals assuming their roles in the educational activity.</a:t>
            </a:r>
          </a:p>
        </p:txBody>
      </p:sp>
      <p:sp>
        <p:nvSpPr>
          <p:cNvPr id="28" name="TextBox 27">
            <a:extLst>
              <a:ext uri="{FF2B5EF4-FFF2-40B4-BE49-F238E27FC236}">
                <a16:creationId xmlns:a16="http://schemas.microsoft.com/office/drawing/2014/main" id="{DEC89FD0-CB25-A342-8EF3-50907FE3D77F}"/>
              </a:ext>
            </a:extLst>
          </p:cNvPr>
          <p:cNvSpPr txBox="1"/>
          <p:nvPr/>
        </p:nvSpPr>
        <p:spPr>
          <a:xfrm>
            <a:off x="543032" y="9137213"/>
            <a:ext cx="6843212" cy="230832"/>
          </a:xfrm>
          <a:prstGeom prst="rect">
            <a:avLst/>
          </a:prstGeom>
          <a:noFill/>
        </p:spPr>
        <p:txBody>
          <a:bodyPr wrap="square" rtlCol="0">
            <a:spAutoFit/>
          </a:bodyPr>
          <a:lstStyle/>
          <a:p>
            <a:pPr>
              <a:spcAft>
                <a:spcPts val="600"/>
              </a:spcAft>
            </a:pPr>
            <a:r>
              <a:rPr lang="en-US" sz="900" i="1" spc="-10" dirty="0">
                <a:latin typeface="Arial" panose="020B0604020202020204" pitchFamily="34" charset="0"/>
                <a:cs typeface="Arial" panose="020B0604020202020204" pitchFamily="34" charset="0"/>
              </a:rPr>
              <a:t>Hint: Use the </a:t>
            </a:r>
            <a:r>
              <a:rPr lang="en-US" sz="900" b="1" i="1" spc="-10" dirty="0">
                <a:latin typeface="Arial" panose="020B0604020202020204" pitchFamily="34" charset="0"/>
                <a:cs typeface="Arial" panose="020B0604020202020204" pitchFamily="34" charset="0"/>
              </a:rPr>
              <a:t>Examples of Communicating Disclosure to Learners</a:t>
            </a:r>
            <a:r>
              <a:rPr lang="en-US" sz="900" i="1" spc="-10" dirty="0">
                <a:latin typeface="Arial" panose="020B0604020202020204" pitchFamily="34" charset="0"/>
                <a:cs typeface="Arial" panose="020B0604020202020204" pitchFamily="34" charset="0"/>
              </a:rPr>
              <a:t> to share all of the appropriate information before the activity.</a:t>
            </a:r>
            <a:endParaRPr lang="en-US" sz="900" b="1" i="1" spc="-10" dirty="0">
              <a:solidFill>
                <a:schemeClr val="bg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07D60170-CA11-2449-B32A-59CEA97FCAD1}"/>
              </a:ext>
            </a:extLst>
          </p:cNvPr>
          <p:cNvSpPr/>
          <p:nvPr/>
        </p:nvSpPr>
        <p:spPr>
          <a:xfrm>
            <a:off x="890005" y="8784684"/>
            <a:ext cx="6418024" cy="400110"/>
          </a:xfrm>
          <a:prstGeom prst="rect">
            <a:avLst/>
          </a:prstGeom>
        </p:spPr>
        <p:txBody>
          <a:bodyPr wrap="square">
            <a:spAutoFit/>
          </a:bodyPr>
          <a:lstStyle/>
          <a:p>
            <a:pPr marL="4763"/>
            <a:r>
              <a:rPr lang="en-US" sz="1000" dirty="0">
                <a:latin typeface="Arial" panose="020B0604020202020204" pitchFamily="34" charset="0"/>
                <a:cs typeface="Arial" panose="020B0604020202020204" pitchFamily="34" charset="0"/>
              </a:rPr>
              <a:t>Before the learner engages in the education, </a:t>
            </a:r>
            <a:r>
              <a:rPr lang="en-US" sz="1000" b="1" dirty="0">
                <a:latin typeface="Arial" panose="020B0604020202020204" pitchFamily="34" charset="0"/>
                <a:cs typeface="Arial" panose="020B0604020202020204" pitchFamily="34" charset="0"/>
              </a:rPr>
              <a:t>disclose </a:t>
            </a:r>
            <a:r>
              <a:rPr lang="en-US" sz="1000" dirty="0">
                <a:latin typeface="Arial" panose="020B0604020202020204" pitchFamily="34" charset="0"/>
                <a:cs typeface="Arial" panose="020B0604020202020204" pitchFamily="34" charset="0"/>
              </a:rPr>
              <a:t>to learners the presence or absence of relevant financial relationships for all persons in control of content.</a:t>
            </a:r>
          </a:p>
        </p:txBody>
      </p:sp>
      <p:sp>
        <p:nvSpPr>
          <p:cNvPr id="55" name="Rectangle 54">
            <a:extLst>
              <a:ext uri="{FF2B5EF4-FFF2-40B4-BE49-F238E27FC236}">
                <a16:creationId xmlns:a16="http://schemas.microsoft.com/office/drawing/2014/main" id="{46B95FC2-8CAA-0243-84F5-9E32AD143A38}"/>
              </a:ext>
            </a:extLst>
          </p:cNvPr>
          <p:cNvSpPr/>
          <p:nvPr/>
        </p:nvSpPr>
        <p:spPr>
          <a:xfrm>
            <a:off x="575902" y="6779055"/>
            <a:ext cx="6645791" cy="369332"/>
          </a:xfrm>
          <a:prstGeom prst="rect">
            <a:avLst/>
          </a:prstGeom>
        </p:spPr>
        <p:txBody>
          <a:bodyPr wrap="square">
            <a:spAutoFit/>
          </a:bodyPr>
          <a:lstStyle/>
          <a:p>
            <a:pPr marL="7938" indent="-7938">
              <a:spcBef>
                <a:spcPts val="600"/>
              </a:spcBef>
            </a:pPr>
            <a:r>
              <a:rPr lang="en-US" sz="900" i="1" dirty="0">
                <a:latin typeface="Arial" panose="020B0604020202020204" pitchFamily="34" charset="0"/>
                <a:cs typeface="Arial" panose="020B0604020202020204" pitchFamily="34" charset="0"/>
              </a:rPr>
              <a:t>Financial relationships are relevant if the following three conditions are met for the individual who will control content of the education:</a:t>
            </a:r>
          </a:p>
        </p:txBody>
      </p:sp>
      <p:sp>
        <p:nvSpPr>
          <p:cNvPr id="70" name="TextBox 69">
            <a:extLst>
              <a:ext uri="{FF2B5EF4-FFF2-40B4-BE49-F238E27FC236}">
                <a16:creationId xmlns:a16="http://schemas.microsoft.com/office/drawing/2014/main" id="{0317D375-FF6B-3A44-B5B9-B6FCA5547AD9}"/>
              </a:ext>
            </a:extLst>
          </p:cNvPr>
          <p:cNvSpPr txBox="1"/>
          <p:nvPr/>
        </p:nvSpPr>
        <p:spPr>
          <a:xfrm>
            <a:off x="457200" y="264760"/>
            <a:ext cx="5368775" cy="523220"/>
          </a:xfrm>
          <a:prstGeom prst="rect">
            <a:avLst/>
          </a:prstGeom>
          <a:noFill/>
        </p:spPr>
        <p:txBody>
          <a:bodyPr wrap="square" rtlCol="0">
            <a:spAutoFit/>
          </a:bodyPr>
          <a:lstStyle/>
          <a:p>
            <a:pPr>
              <a:spcAft>
                <a:spcPts val="300"/>
              </a:spcAft>
            </a:pPr>
            <a:r>
              <a:rPr lang="en-US" sz="1400" b="1" dirty="0">
                <a:solidFill>
                  <a:schemeClr val="accent4"/>
                </a:solidFill>
                <a:latin typeface="Georgia" panose="02040502050405020303" pitchFamily="18" charset="0"/>
                <a:cs typeface="Arial" panose="020B0604020202020204" pitchFamily="34" charset="0"/>
              </a:rPr>
              <a:t>Key Steps for the Identification, Mitigation, and</a:t>
            </a:r>
            <a:br>
              <a:rPr lang="en-US" sz="1400" b="1" dirty="0">
                <a:solidFill>
                  <a:schemeClr val="accent4"/>
                </a:solidFill>
                <a:latin typeface="Georgia" panose="02040502050405020303" pitchFamily="18" charset="0"/>
                <a:cs typeface="Arial" panose="020B0604020202020204" pitchFamily="34" charset="0"/>
              </a:rPr>
            </a:br>
            <a:r>
              <a:rPr lang="en-US" sz="1400" b="1" dirty="0">
                <a:solidFill>
                  <a:schemeClr val="accent4"/>
                </a:solidFill>
                <a:latin typeface="Georgia" panose="02040502050405020303" pitchFamily="18" charset="0"/>
                <a:cs typeface="Arial" panose="020B0604020202020204" pitchFamily="34" charset="0"/>
              </a:rPr>
              <a:t>Disclosure of Relevant Financial Relationships </a:t>
            </a:r>
            <a:endParaRPr lang="en-US" sz="1050" b="1" i="1" dirty="0">
              <a:solidFill>
                <a:schemeClr val="accent4"/>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1E4E1B32-7755-3045-AD01-11753C22B144}"/>
              </a:ext>
            </a:extLst>
          </p:cNvPr>
          <p:cNvSpPr/>
          <p:nvPr/>
        </p:nvSpPr>
        <p:spPr>
          <a:xfrm>
            <a:off x="549312" y="8187149"/>
            <a:ext cx="6673775" cy="369332"/>
          </a:xfrm>
          <a:prstGeom prst="rect">
            <a:avLst/>
          </a:prstGeom>
        </p:spPr>
        <p:txBody>
          <a:bodyPr wrap="square">
            <a:spAutoFit/>
          </a:bodyPr>
          <a:lstStyle/>
          <a:p>
            <a:pPr marL="7938" indent="-7938">
              <a:spcBef>
                <a:spcPts val="600"/>
              </a:spcBef>
            </a:pPr>
            <a:r>
              <a:rPr lang="en-US" sz="900" i="1" dirty="0">
                <a:latin typeface="Arial" panose="020B0604020202020204" pitchFamily="34" charset="0"/>
                <a:cs typeface="Arial" panose="020B0604020202020204" pitchFamily="34" charset="0"/>
              </a:rPr>
              <a:t>Hint: Use the </a:t>
            </a:r>
            <a:r>
              <a:rPr lang="en-US" sz="900" b="1" i="1" dirty="0">
                <a:latin typeface="Arial" panose="020B0604020202020204" pitchFamily="34" charset="0"/>
                <a:cs typeface="Arial" panose="020B0604020202020204" pitchFamily="34" charset="0"/>
              </a:rPr>
              <a:t>Worksheet for the Identification and Mitigation of Relevant Financial Relationships of Planners, Faculty, and Others </a:t>
            </a:r>
            <a:r>
              <a:rPr lang="en-US" sz="900" i="1" dirty="0">
                <a:latin typeface="Arial" panose="020B0604020202020204" pitchFamily="34" charset="0"/>
                <a:cs typeface="Arial" panose="020B0604020202020204" pitchFamily="34" charset="0"/>
              </a:rPr>
              <a:t>to implement mitigation strategies appropriate to their role(s) in the educational activity.</a:t>
            </a:r>
          </a:p>
        </p:txBody>
      </p:sp>
      <p:grpSp>
        <p:nvGrpSpPr>
          <p:cNvPr id="7" name="Group 6">
            <a:extLst>
              <a:ext uri="{FF2B5EF4-FFF2-40B4-BE49-F238E27FC236}">
                <a16:creationId xmlns:a16="http://schemas.microsoft.com/office/drawing/2014/main" id="{88262E86-F24C-BA45-9B54-7BBA47AC140E}"/>
              </a:ext>
            </a:extLst>
          </p:cNvPr>
          <p:cNvGrpSpPr/>
          <p:nvPr/>
        </p:nvGrpSpPr>
        <p:grpSpPr>
          <a:xfrm>
            <a:off x="575902" y="6407898"/>
            <a:ext cx="425443" cy="425441"/>
            <a:chOff x="300130" y="4854735"/>
            <a:chExt cx="425443" cy="425441"/>
          </a:xfrm>
        </p:grpSpPr>
        <p:sp>
          <p:nvSpPr>
            <p:cNvPr id="34" name="Oval 33">
              <a:extLst>
                <a:ext uri="{FF2B5EF4-FFF2-40B4-BE49-F238E27FC236}">
                  <a16:creationId xmlns:a16="http://schemas.microsoft.com/office/drawing/2014/main" id="{C6681298-35BE-6440-A1F3-FB514D3C6B86}"/>
                </a:ext>
              </a:extLst>
            </p:cNvPr>
            <p:cNvSpPr/>
            <p:nvPr/>
          </p:nvSpPr>
          <p:spPr>
            <a:xfrm>
              <a:off x="379615" y="4935419"/>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Graphic 34" descr="Badge Tick">
              <a:extLst>
                <a:ext uri="{FF2B5EF4-FFF2-40B4-BE49-F238E27FC236}">
                  <a16:creationId xmlns:a16="http://schemas.microsoft.com/office/drawing/2014/main" id="{62479B78-D8C7-524E-86D5-AF923EA9F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130" y="4854735"/>
              <a:ext cx="425443" cy="425441"/>
            </a:xfrm>
            <a:prstGeom prst="rect">
              <a:avLst/>
            </a:prstGeom>
          </p:spPr>
        </p:pic>
        <p:sp>
          <p:nvSpPr>
            <p:cNvPr id="5" name="Oval 4">
              <a:extLst>
                <a:ext uri="{FF2B5EF4-FFF2-40B4-BE49-F238E27FC236}">
                  <a16:creationId xmlns:a16="http://schemas.microsoft.com/office/drawing/2014/main" id="{6E068742-02BC-F048-9171-14C60BE46FB4}"/>
                </a:ext>
              </a:extLst>
            </p:cNvPr>
            <p:cNvSpPr/>
            <p:nvPr/>
          </p:nvSpPr>
          <p:spPr>
            <a:xfrm>
              <a:off x="414965" y="4975989"/>
              <a:ext cx="196955" cy="1969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2EEF5DE-AD01-0A44-A537-559DFA244D41}"/>
                </a:ext>
              </a:extLst>
            </p:cNvPr>
            <p:cNvSpPr txBox="1"/>
            <p:nvPr/>
          </p:nvSpPr>
          <p:spPr>
            <a:xfrm>
              <a:off x="372483" y="4928263"/>
              <a:ext cx="287258"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A</a:t>
              </a:r>
            </a:p>
          </p:txBody>
        </p:sp>
      </p:grpSp>
      <p:grpSp>
        <p:nvGrpSpPr>
          <p:cNvPr id="83" name="Group 82">
            <a:extLst>
              <a:ext uri="{FF2B5EF4-FFF2-40B4-BE49-F238E27FC236}">
                <a16:creationId xmlns:a16="http://schemas.microsoft.com/office/drawing/2014/main" id="{7BF7A8A5-AC8E-0743-867A-0C7282783F94}"/>
              </a:ext>
            </a:extLst>
          </p:cNvPr>
          <p:cNvGrpSpPr/>
          <p:nvPr/>
        </p:nvGrpSpPr>
        <p:grpSpPr>
          <a:xfrm>
            <a:off x="560915" y="8704339"/>
            <a:ext cx="425443" cy="425441"/>
            <a:chOff x="300130" y="4854735"/>
            <a:chExt cx="425443" cy="425441"/>
          </a:xfrm>
        </p:grpSpPr>
        <p:sp>
          <p:nvSpPr>
            <p:cNvPr id="84" name="Oval 83">
              <a:extLst>
                <a:ext uri="{FF2B5EF4-FFF2-40B4-BE49-F238E27FC236}">
                  <a16:creationId xmlns:a16="http://schemas.microsoft.com/office/drawing/2014/main" id="{6CE88839-0CC1-8B42-997A-B47D3A135A24}"/>
                </a:ext>
              </a:extLst>
            </p:cNvPr>
            <p:cNvSpPr/>
            <p:nvPr/>
          </p:nvSpPr>
          <p:spPr>
            <a:xfrm>
              <a:off x="379615" y="4935419"/>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5" name="Graphic 84" descr="Badge Tick">
              <a:extLst>
                <a:ext uri="{FF2B5EF4-FFF2-40B4-BE49-F238E27FC236}">
                  <a16:creationId xmlns:a16="http://schemas.microsoft.com/office/drawing/2014/main" id="{C7DF6D03-0742-694C-B7CC-692440663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130" y="4854735"/>
              <a:ext cx="425443" cy="425441"/>
            </a:xfrm>
            <a:prstGeom prst="rect">
              <a:avLst/>
            </a:prstGeom>
          </p:spPr>
        </p:pic>
        <p:sp>
          <p:nvSpPr>
            <p:cNvPr id="86" name="Oval 85">
              <a:extLst>
                <a:ext uri="{FF2B5EF4-FFF2-40B4-BE49-F238E27FC236}">
                  <a16:creationId xmlns:a16="http://schemas.microsoft.com/office/drawing/2014/main" id="{3E74FD79-B6EA-7849-A52A-FED48022449C}"/>
                </a:ext>
              </a:extLst>
            </p:cNvPr>
            <p:cNvSpPr/>
            <p:nvPr/>
          </p:nvSpPr>
          <p:spPr>
            <a:xfrm>
              <a:off x="414965" y="4975989"/>
              <a:ext cx="196955" cy="1969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12DE350-1CEE-4D4C-A052-783F555DA0A6}"/>
                </a:ext>
              </a:extLst>
            </p:cNvPr>
            <p:cNvSpPr txBox="1"/>
            <p:nvPr/>
          </p:nvSpPr>
          <p:spPr>
            <a:xfrm>
              <a:off x="365214" y="4927647"/>
              <a:ext cx="295274"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C</a:t>
              </a:r>
            </a:p>
          </p:txBody>
        </p:sp>
      </p:grpSp>
      <p:grpSp>
        <p:nvGrpSpPr>
          <p:cNvPr id="88" name="Group 87">
            <a:extLst>
              <a:ext uri="{FF2B5EF4-FFF2-40B4-BE49-F238E27FC236}">
                <a16:creationId xmlns:a16="http://schemas.microsoft.com/office/drawing/2014/main" id="{40D76501-E0F0-284A-B541-BD2DE91EBFD0}"/>
              </a:ext>
            </a:extLst>
          </p:cNvPr>
          <p:cNvGrpSpPr/>
          <p:nvPr/>
        </p:nvGrpSpPr>
        <p:grpSpPr>
          <a:xfrm>
            <a:off x="558602" y="7800652"/>
            <a:ext cx="425443" cy="425441"/>
            <a:chOff x="300130" y="4854735"/>
            <a:chExt cx="425443" cy="425441"/>
          </a:xfrm>
        </p:grpSpPr>
        <p:sp>
          <p:nvSpPr>
            <p:cNvPr id="89" name="Oval 88">
              <a:extLst>
                <a:ext uri="{FF2B5EF4-FFF2-40B4-BE49-F238E27FC236}">
                  <a16:creationId xmlns:a16="http://schemas.microsoft.com/office/drawing/2014/main" id="{E7C47332-AA9E-4F45-B54E-1107BF15A20D}"/>
                </a:ext>
              </a:extLst>
            </p:cNvPr>
            <p:cNvSpPr/>
            <p:nvPr/>
          </p:nvSpPr>
          <p:spPr>
            <a:xfrm>
              <a:off x="379615" y="4935419"/>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 name="Graphic 89" descr="Badge Tick">
              <a:extLst>
                <a:ext uri="{FF2B5EF4-FFF2-40B4-BE49-F238E27FC236}">
                  <a16:creationId xmlns:a16="http://schemas.microsoft.com/office/drawing/2014/main" id="{B8410024-6FB5-344D-BEEC-B2BE7E009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130" y="4854735"/>
              <a:ext cx="425443" cy="425441"/>
            </a:xfrm>
            <a:prstGeom prst="rect">
              <a:avLst/>
            </a:prstGeom>
          </p:spPr>
        </p:pic>
        <p:sp>
          <p:nvSpPr>
            <p:cNvPr id="91" name="Oval 90">
              <a:extLst>
                <a:ext uri="{FF2B5EF4-FFF2-40B4-BE49-F238E27FC236}">
                  <a16:creationId xmlns:a16="http://schemas.microsoft.com/office/drawing/2014/main" id="{1D91DA49-6192-EA48-A740-40B88A216F70}"/>
                </a:ext>
              </a:extLst>
            </p:cNvPr>
            <p:cNvSpPr/>
            <p:nvPr/>
          </p:nvSpPr>
          <p:spPr>
            <a:xfrm>
              <a:off x="414965" y="4975989"/>
              <a:ext cx="196955" cy="1969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CE8BAF91-238C-2A4D-BFD9-550465F0C4B6}"/>
                </a:ext>
              </a:extLst>
            </p:cNvPr>
            <p:cNvSpPr txBox="1"/>
            <p:nvPr/>
          </p:nvSpPr>
          <p:spPr>
            <a:xfrm>
              <a:off x="372483" y="4928263"/>
              <a:ext cx="287258"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B</a:t>
              </a:r>
            </a:p>
          </p:txBody>
        </p:sp>
      </p:grpSp>
      <p:sp>
        <p:nvSpPr>
          <p:cNvPr id="68" name="Rectangle 67">
            <a:extLst>
              <a:ext uri="{FF2B5EF4-FFF2-40B4-BE49-F238E27FC236}">
                <a16:creationId xmlns:a16="http://schemas.microsoft.com/office/drawing/2014/main" id="{96BEC14A-DA08-CB4E-9FCF-AEFAA4543B78}"/>
              </a:ext>
            </a:extLst>
          </p:cNvPr>
          <p:cNvSpPr/>
          <p:nvPr/>
        </p:nvSpPr>
        <p:spPr>
          <a:xfrm>
            <a:off x="457201" y="916338"/>
            <a:ext cx="6858000" cy="15121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6A35EC8-6FFC-E640-BA4D-DAF2DDD92791}"/>
              </a:ext>
            </a:extLst>
          </p:cNvPr>
          <p:cNvSpPr/>
          <p:nvPr/>
        </p:nvSpPr>
        <p:spPr>
          <a:xfrm>
            <a:off x="460370" y="1281157"/>
            <a:ext cx="6851660" cy="400110"/>
          </a:xfrm>
          <a:prstGeom prst="rect">
            <a:avLst/>
          </a:prstGeom>
        </p:spPr>
        <p:txBody>
          <a:bodyPr wrap="square">
            <a:spAutoFit/>
          </a:bodyPr>
          <a:lstStyle/>
          <a:p>
            <a:r>
              <a:rPr lang="en-US" sz="1000" b="1" dirty="0">
                <a:solidFill>
                  <a:schemeClr val="accent4">
                    <a:lumMod val="75000"/>
                  </a:schemeClr>
                </a:solidFill>
                <a:latin typeface="Arial" panose="020B0604020202020204" pitchFamily="34" charset="0"/>
                <a:cs typeface="Arial" panose="020B0604020202020204" pitchFamily="34" charset="0"/>
              </a:rPr>
              <a:t>If any of the following statements apply to the education, you </a:t>
            </a:r>
            <a:r>
              <a:rPr lang="en-US" sz="1000" b="1" u="sng" dirty="0">
                <a:solidFill>
                  <a:schemeClr val="accent4">
                    <a:lumMod val="75000"/>
                  </a:schemeClr>
                </a:solidFill>
                <a:latin typeface="Arial" panose="020B0604020202020204" pitchFamily="34" charset="0"/>
                <a:cs typeface="Arial" panose="020B0604020202020204" pitchFamily="34" charset="0"/>
              </a:rPr>
              <a:t>do not </a:t>
            </a:r>
            <a:r>
              <a:rPr lang="en-US" sz="1000" b="1" dirty="0">
                <a:solidFill>
                  <a:schemeClr val="accent4">
                    <a:lumMod val="75000"/>
                  </a:schemeClr>
                </a:solidFill>
                <a:latin typeface="Arial" panose="020B0604020202020204" pitchFamily="34" charset="0"/>
                <a:cs typeface="Arial" panose="020B0604020202020204" pitchFamily="34" charset="0"/>
              </a:rPr>
              <a:t>need to identify, mitigate, or disclose relevant financial relationships for this approved continuing education:</a:t>
            </a:r>
            <a:endParaRPr lang="en-US" sz="1000" b="1" baseline="30000" dirty="0">
              <a:solidFill>
                <a:schemeClr val="accent4">
                  <a:lumMod val="75000"/>
                </a:schemeClr>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C1E8045D-4B66-8043-A8DF-6A0ADD3AB25D}"/>
              </a:ext>
            </a:extLst>
          </p:cNvPr>
          <p:cNvSpPr/>
          <p:nvPr/>
        </p:nvSpPr>
        <p:spPr>
          <a:xfrm>
            <a:off x="468961" y="1616833"/>
            <a:ext cx="6843069" cy="784830"/>
          </a:xfrm>
          <a:prstGeom prst="rect">
            <a:avLst/>
          </a:prstGeom>
        </p:spPr>
        <p:txBody>
          <a:bodyPr wrap="square">
            <a:spAutoFit/>
          </a:bodyPr>
          <a:lstStyle/>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will only address a non-clinical topic (e.g., leadership or communication skills training).</a:t>
            </a:r>
            <a:endParaRPr lang="en-US" sz="900" i="1" dirty="0">
              <a:latin typeface="Arial" panose="020B0604020202020204" pitchFamily="34" charset="0"/>
              <a:cs typeface="Arial" panose="020B0604020202020204" pitchFamily="34" charset="0"/>
            </a:endParaRPr>
          </a:p>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is for a learner group that is in control of the content entirely (e.g., spontaneous case conversation among peers).</a:t>
            </a:r>
          </a:p>
          <a:p>
            <a:pPr marL="228600" indent="-114300">
              <a:buFont typeface="Wingdings" pitchFamily="2" charset="2"/>
              <a:buChar char="ü"/>
            </a:pPr>
            <a:r>
              <a:rPr lang="en-US" sz="900" dirty="0">
                <a:latin typeface="Arial" panose="020B0604020202020204" pitchFamily="34" charset="0"/>
                <a:ea typeface="Calibri Light" charset="0"/>
                <a:cs typeface="Arial" panose="020B0604020202020204" pitchFamily="34" charset="0"/>
              </a:rPr>
              <a:t>It is a self-directed educational activity where the learner will control their educational goals and report on changes that resulted </a:t>
            </a:r>
            <a:br>
              <a:rPr lang="en-US" sz="900" dirty="0">
                <a:latin typeface="Arial" panose="020B0604020202020204" pitchFamily="34" charset="0"/>
                <a:ea typeface="Calibri Light" charset="0"/>
                <a:cs typeface="Arial" panose="020B0604020202020204" pitchFamily="34" charset="0"/>
              </a:rPr>
            </a:br>
            <a:r>
              <a:rPr lang="en-US" sz="900" dirty="0">
                <a:latin typeface="Arial" panose="020B0604020202020204" pitchFamily="34" charset="0"/>
                <a:ea typeface="Calibri Light" charset="0"/>
                <a:cs typeface="Arial" panose="020B0604020202020204" pitchFamily="34" charset="0"/>
              </a:rPr>
              <a:t>(e.g., personal development plan). When approved providers serve as a source of information for the self-directed learner, they should direct learners only to resources and methods for learning that are not controlled by ineligible companies.</a:t>
            </a:r>
          </a:p>
        </p:txBody>
      </p:sp>
      <p:sp>
        <p:nvSpPr>
          <p:cNvPr id="72" name="TextBox 71">
            <a:extLst>
              <a:ext uri="{FF2B5EF4-FFF2-40B4-BE49-F238E27FC236}">
                <a16:creationId xmlns:a16="http://schemas.microsoft.com/office/drawing/2014/main" id="{CDE2FF9C-99AD-6149-ACC0-DFADC1BB26CD}"/>
              </a:ext>
            </a:extLst>
          </p:cNvPr>
          <p:cNvSpPr txBox="1"/>
          <p:nvPr/>
        </p:nvSpPr>
        <p:spPr>
          <a:xfrm>
            <a:off x="824285" y="991898"/>
            <a:ext cx="3534942" cy="261610"/>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Primary Nurse Planner or Nurse Planner  </a:t>
            </a:r>
          </a:p>
        </p:txBody>
      </p:sp>
      <p:sp>
        <p:nvSpPr>
          <p:cNvPr id="79" name="Oval 78">
            <a:extLst>
              <a:ext uri="{FF2B5EF4-FFF2-40B4-BE49-F238E27FC236}">
                <a16:creationId xmlns:a16="http://schemas.microsoft.com/office/drawing/2014/main" id="{CAC68EFF-3248-B143-8F43-7C178DE9B6AB}"/>
              </a:ext>
            </a:extLst>
          </p:cNvPr>
          <p:cNvSpPr/>
          <p:nvPr/>
        </p:nvSpPr>
        <p:spPr>
          <a:xfrm>
            <a:off x="526830" y="987508"/>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0" name="Graphic 79" descr="Badge Tick">
            <a:extLst>
              <a:ext uri="{FF2B5EF4-FFF2-40B4-BE49-F238E27FC236}">
                <a16:creationId xmlns:a16="http://schemas.microsoft.com/office/drawing/2014/main" id="{4EAB1021-032C-0E4B-BC9D-B0B04D3D3D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906" y="912934"/>
            <a:ext cx="425443" cy="425441"/>
          </a:xfrm>
          <a:prstGeom prst="rect">
            <a:avLst/>
          </a:prstGeom>
        </p:spPr>
      </p:pic>
      <p:sp>
        <p:nvSpPr>
          <p:cNvPr id="49" name="Rectangle 48">
            <a:extLst>
              <a:ext uri="{FF2B5EF4-FFF2-40B4-BE49-F238E27FC236}">
                <a16:creationId xmlns:a16="http://schemas.microsoft.com/office/drawing/2014/main" id="{AEBE041B-8527-AA44-A008-9623D5E46BD4}"/>
              </a:ext>
            </a:extLst>
          </p:cNvPr>
          <p:cNvSpPr/>
          <p:nvPr/>
        </p:nvSpPr>
        <p:spPr>
          <a:xfrm>
            <a:off x="171643" y="9565355"/>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D51681CC-7D6C-0A4E-9160-191156B599F8}"/>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2 of 9</a:t>
            </a:r>
          </a:p>
        </p:txBody>
      </p:sp>
    </p:spTree>
    <p:extLst>
      <p:ext uri="{BB962C8B-B14F-4D97-AF65-F5344CB8AC3E}">
        <p14:creationId xmlns:p14="http://schemas.microsoft.com/office/powerpoint/2010/main" val="53626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7BDE6E-ECCB-014A-A76D-ED3002E5DCF8}"/>
              </a:ext>
            </a:extLst>
          </p:cNvPr>
          <p:cNvSpPr/>
          <p:nvPr/>
        </p:nvSpPr>
        <p:spPr>
          <a:xfrm>
            <a:off x="457201" y="3384131"/>
            <a:ext cx="6858000" cy="6309420"/>
          </a:xfrm>
          <a:prstGeom prst="rect">
            <a:avLst/>
          </a:prstGeom>
          <a:solidFill>
            <a:schemeClr val="accent1">
              <a:lumMod val="20000"/>
              <a:lumOff val="80000"/>
            </a:schemeClr>
          </a:solidFill>
        </p:spPr>
        <p:txBody>
          <a:bodyPr wrap="square">
            <a:spAutoFit/>
          </a:bodyPr>
          <a:lstStyle/>
          <a:p>
            <a:pPr lvl="0" defTabSz="914400" eaLnBrk="0" fontAlgn="base" hangingPunct="0">
              <a:spcBef>
                <a:spcPts val="600"/>
              </a:spcBef>
              <a:spcAft>
                <a:spcPct val="0"/>
              </a:spcAft>
            </a:pPr>
            <a:r>
              <a:rPr lang="en-US" altLang="en-US" sz="1100" dirty="0">
                <a:latin typeface="Arial" panose="020B0604020202020204" pitchFamily="34" charset="0"/>
                <a:ea typeface="Times New Roman" panose="02020603050405020304" pitchFamily="18" charset="0"/>
                <a:cs typeface="Arial" panose="020B0604020202020204" pitchFamily="34" charset="0"/>
              </a:rPr>
              <a:t>Dear Prospective Planning Committee/Faculty Member:</a:t>
            </a:r>
          </a:p>
          <a:p>
            <a:pPr lvl="0" defTabSz="914400" eaLnBrk="0" fontAlgn="base" hangingPunct="0">
              <a:spcBef>
                <a:spcPts val="600"/>
              </a:spcBef>
              <a:spcAft>
                <a:spcPct val="0"/>
              </a:spcAft>
            </a:pPr>
            <a:r>
              <a:rPr lang="en-US" altLang="en-US" sz="1100" dirty="0">
                <a:latin typeface="Arial" panose="020B0604020202020204" pitchFamily="34" charset="0"/>
                <a:ea typeface="Times New Roman" panose="02020603050405020304" pitchFamily="18" charset="0"/>
                <a:cs typeface="Arial" panose="020B0604020202020204" pitchFamily="34" charset="0"/>
              </a:rPr>
              <a:t>We are looking forward to having the opportunity to include you as a </a:t>
            </a:r>
            <a:r>
              <a:rPr lang="en-US" altLang="en-US" sz="1100" dirty="0">
                <a:highlight>
                  <a:srgbClr val="FFFF00"/>
                </a:highlight>
                <a:latin typeface="Arial" panose="020B0604020202020204" pitchFamily="34" charset="0"/>
                <a:ea typeface="Times New Roman" panose="02020603050405020304" pitchFamily="18" charset="0"/>
                <a:cs typeface="Arial" panose="020B0604020202020204" pitchFamily="34" charset="0"/>
              </a:rPr>
              <a:t>&lt;proposed role for person—e.g., planner, faculty, reviewer, etc.…&gt;</a:t>
            </a:r>
            <a:r>
              <a:rPr lang="en-US" altLang="en-US" sz="1100" dirty="0">
                <a:latin typeface="Arial" panose="020B0604020202020204" pitchFamily="34" charset="0"/>
                <a:ea typeface="Times New Roman" panose="02020603050405020304" pitchFamily="18" charset="0"/>
                <a:cs typeface="Arial" panose="020B0604020202020204" pitchFamily="34" charset="0"/>
              </a:rPr>
              <a:t> in the continuing education, </a:t>
            </a:r>
            <a:r>
              <a:rPr lang="en-US" altLang="en-US" sz="1100" dirty="0">
                <a:highlight>
                  <a:srgbClr val="FFFF00"/>
                </a:highlight>
                <a:latin typeface="Arial" panose="020B0604020202020204" pitchFamily="34" charset="0"/>
                <a:ea typeface="Times New Roman" panose="02020603050405020304" pitchFamily="18" charset="0"/>
                <a:cs typeface="Arial" panose="020B0604020202020204" pitchFamily="34" charset="0"/>
              </a:rPr>
              <a:t>&lt;Insert activity title or working title and date/location information, if appropriate&gt;</a:t>
            </a:r>
            <a:r>
              <a:rPr lang="en-US" altLang="en-US" sz="1100" dirty="0">
                <a:latin typeface="Arial" panose="020B0604020202020204" pitchFamily="34" charset="0"/>
                <a:ea typeface="Times New Roman" panose="02020603050405020304" pitchFamily="18" charset="0"/>
                <a:cs typeface="Arial" panose="020B0604020202020204" pitchFamily="34" charset="0"/>
              </a:rPr>
              <a:t>.</a:t>
            </a:r>
          </a:p>
          <a:p>
            <a:pPr lvl="0" defTabSz="914400" eaLnBrk="0" fontAlgn="base" hangingPunct="0">
              <a:spcBef>
                <a:spcPts val="600"/>
              </a:spcBef>
              <a:spcAft>
                <a:spcPct val="0"/>
              </a:spcAft>
            </a:pPr>
            <a:r>
              <a:rPr lang="en-US" altLang="en-US" sz="1100" b="1" dirty="0">
                <a:latin typeface="Arial" panose="020B0604020202020204" pitchFamily="34" charset="0"/>
                <a:ea typeface="Times New Roman" panose="02020603050405020304" pitchFamily="18" charset="0"/>
                <a:cs typeface="Arial" panose="020B0604020202020204" pitchFamily="34" charset="0"/>
              </a:rPr>
              <a:t>Why am I receiving this communication?</a:t>
            </a:r>
            <a:br>
              <a:rPr lang="en-US" altLang="en-US" sz="1100" b="1" dirty="0">
                <a:latin typeface="Arial" panose="020B0604020202020204" pitchFamily="34" charset="0"/>
                <a:ea typeface="Times New Roman" panose="02020603050405020304" pitchFamily="18" charset="0"/>
                <a:cs typeface="Arial" panose="020B0604020202020204" pitchFamily="34" charset="0"/>
              </a:rPr>
            </a:br>
            <a:r>
              <a:rPr lang="en-US" altLang="en-US" sz="1100" dirty="0">
                <a:latin typeface="Arial" panose="020B0604020202020204" pitchFamily="34" charset="0"/>
                <a:ea typeface="Times New Roman" panose="02020603050405020304" pitchFamily="18" charset="0"/>
                <a:cs typeface="Arial" panose="020B0604020202020204" pitchFamily="34" charset="0"/>
              </a:rPr>
              <a:t>We appreciate your help in partnering with us to follow accreditation guidelines and help us create high-quality education that is independent of commercial interest/ineligible organization influence. In order to participate as a person who will be able to control the educational content of this approved CE activity, we ask that you disclose all financial relationships with any ineligible companies that you have had over the past 24 months. </a:t>
            </a:r>
            <a:r>
              <a:rPr lang="en-US" altLang="en-US" sz="1100" dirty="0">
                <a:solidFill>
                  <a:srgbClr val="7030A0"/>
                </a:solidFill>
                <a:latin typeface="Arial" panose="020B0604020202020204" pitchFamily="34" charset="0"/>
                <a:ea typeface="Times New Roman" panose="02020603050405020304" pitchFamily="18" charset="0"/>
                <a:cs typeface="Arial" panose="020B0604020202020204" pitchFamily="34" charset="0"/>
              </a:rPr>
              <a:t>We define ineligible companies as those whose primary business is producing, marketing, selling, re-selling, or distributing healthcare products used by or on patients. There is no minimum financial threshold; you must disclose all financial relationships, regardless of the amount, with ineligible companies.</a:t>
            </a:r>
            <a:r>
              <a:rPr lang="en-US" altLang="en-US" sz="1100" dirty="0">
                <a:latin typeface="Arial" panose="020B0604020202020204" pitchFamily="34" charset="0"/>
                <a:ea typeface="Times New Roman" panose="02020603050405020304" pitchFamily="18" charset="0"/>
                <a:cs typeface="Arial" panose="020B0604020202020204" pitchFamily="34" charset="0"/>
              </a:rPr>
              <a:t> </a:t>
            </a:r>
            <a:r>
              <a:rPr lang="en-US" altLang="en-US" sz="1100" dirty="0">
                <a:solidFill>
                  <a:srgbClr val="7030A0"/>
                </a:solidFill>
                <a:latin typeface="Arial" panose="020B0604020202020204" pitchFamily="34" charset="0"/>
                <a:ea typeface="Times New Roman" panose="02020603050405020304" pitchFamily="18" charset="0"/>
                <a:cs typeface="Arial" panose="020B0604020202020204" pitchFamily="34" charset="0"/>
              </a:rPr>
              <a:t>We ask you to disclose regardless of whether you view the financial relationships as relevant to the education. </a:t>
            </a:r>
            <a:r>
              <a:rPr lang="en-US" altLang="en-US" sz="1100" dirty="0">
                <a:latin typeface="Arial" panose="020B0604020202020204" pitchFamily="34" charset="0"/>
                <a:ea typeface="Times New Roman" panose="02020603050405020304" pitchFamily="18" charset="0"/>
                <a:cs typeface="Arial" panose="020B0604020202020204" pitchFamily="34" charset="0"/>
              </a:rPr>
              <a:t>For more information on the Standards for Integrity and Independence in Accredited Continuing Education, please visit </a:t>
            </a:r>
            <a:r>
              <a:rPr lang="en-US" altLang="en-US" sz="1100" b="1" dirty="0" err="1">
                <a:latin typeface="Arial" panose="020B0604020202020204" pitchFamily="34" charset="0"/>
                <a:ea typeface="Times New Roman" panose="02020603050405020304" pitchFamily="18" charset="0"/>
                <a:cs typeface="Arial" panose="020B0604020202020204" pitchFamily="34" charset="0"/>
              </a:rPr>
              <a:t>accme.org</a:t>
            </a:r>
            <a:r>
              <a:rPr lang="en-US" altLang="en-US" sz="1100" b="1" dirty="0">
                <a:latin typeface="Arial" panose="020B0604020202020204" pitchFamily="34" charset="0"/>
                <a:ea typeface="Times New Roman" panose="02020603050405020304" pitchFamily="18" charset="0"/>
                <a:cs typeface="Arial" panose="020B0604020202020204" pitchFamily="34" charset="0"/>
              </a:rPr>
              <a:t>/standards</a:t>
            </a:r>
            <a:r>
              <a:rPr lang="en-US" altLang="en-US" sz="1100" dirty="0">
                <a:latin typeface="Arial" panose="020B0604020202020204" pitchFamily="34" charset="0"/>
                <a:ea typeface="Times New Roman" panose="02020603050405020304" pitchFamily="18" charset="0"/>
                <a:cs typeface="Arial" panose="020B0604020202020204" pitchFamily="34" charset="0"/>
              </a:rPr>
              <a:t>.</a:t>
            </a:r>
          </a:p>
          <a:p>
            <a:pPr lvl="0" defTabSz="914400" eaLnBrk="0" fontAlgn="base" hangingPunct="0">
              <a:spcBef>
                <a:spcPts val="600"/>
              </a:spcBef>
              <a:spcAft>
                <a:spcPct val="0"/>
              </a:spcAft>
            </a:pPr>
            <a:r>
              <a:rPr lang="en-US" altLang="en-US" sz="1100" b="1" dirty="0">
                <a:latin typeface="Arial" panose="020B0604020202020204" pitchFamily="34" charset="0"/>
                <a:ea typeface="Times New Roman" panose="02020603050405020304" pitchFamily="18" charset="0"/>
                <a:cs typeface="Arial" panose="020B0604020202020204" pitchFamily="34" charset="0"/>
              </a:rPr>
              <a:t>Why do we collect this information?</a:t>
            </a:r>
            <a:br>
              <a:rPr lang="en-US" altLang="en-US" sz="1100" b="1" dirty="0">
                <a:latin typeface="Arial" panose="020B0604020202020204" pitchFamily="34" charset="0"/>
                <a:ea typeface="Times New Roman" panose="02020603050405020304" pitchFamily="18" charset="0"/>
                <a:cs typeface="Arial" panose="020B0604020202020204" pitchFamily="34" charset="0"/>
              </a:rPr>
            </a:br>
            <a:r>
              <a:rPr lang="en-US" altLang="en-US" sz="1100" dirty="0">
                <a:latin typeface="Arial" panose="020B0604020202020204" pitchFamily="34" charset="0"/>
                <a:ea typeface="Times New Roman" panose="02020603050405020304" pitchFamily="18" charset="0"/>
                <a:cs typeface="Arial" panose="020B0604020202020204" pitchFamily="34" charset="0"/>
              </a:rPr>
              <a:t>Since healthcare professionals serve as the trusted authorities when advising patients, they must protect their learning environment from industry influence to ensure they remain true to their ethical commitments. Many healthcare professionals have financial relationships with ineligible companies. By identifying and mitigating relevant financial relationships, we work together to create a protected space to learn, teach, and engage in scientific discourse, free from influence from organizations that may have an incentive to insert commercial bias into education.</a:t>
            </a:r>
          </a:p>
          <a:p>
            <a:pPr lvl="0" defTabSz="914400" eaLnBrk="0" fontAlgn="base" hangingPunct="0">
              <a:spcBef>
                <a:spcPts val="600"/>
              </a:spcBef>
              <a:spcAft>
                <a:spcPct val="0"/>
              </a:spcAft>
            </a:pPr>
            <a:r>
              <a:rPr lang="en-US" altLang="en-US" sz="1100" b="1" dirty="0">
                <a:latin typeface="Arial" panose="020B0604020202020204" pitchFamily="34" charset="0"/>
                <a:ea typeface="Times New Roman" panose="02020603050405020304" pitchFamily="18" charset="0"/>
                <a:cs typeface="Arial" panose="020B0604020202020204" pitchFamily="34" charset="0"/>
              </a:rPr>
              <a:t>What are the next steps in this process?</a:t>
            </a:r>
            <a:br>
              <a:rPr lang="en-US" altLang="en-US" sz="1100" b="1" dirty="0">
                <a:latin typeface="Arial" panose="020B0604020202020204" pitchFamily="34" charset="0"/>
                <a:ea typeface="Times New Roman" panose="02020603050405020304" pitchFamily="18" charset="0"/>
                <a:cs typeface="Arial" panose="020B0604020202020204" pitchFamily="34" charset="0"/>
              </a:rPr>
            </a:br>
            <a:r>
              <a:rPr lang="en-US" altLang="en-US" sz="1100" dirty="0">
                <a:latin typeface="Arial" panose="020B0604020202020204" pitchFamily="34" charset="0"/>
                <a:ea typeface="Times New Roman" panose="02020603050405020304" pitchFamily="18" charset="0"/>
                <a:cs typeface="Arial" panose="020B0604020202020204" pitchFamily="34" charset="0"/>
              </a:rPr>
              <a:t>After we receive your disclosure information, we will review it to determine whether your financial relationships are relevant to the education. Please note: the identification of relevant financial relationships does not necessarily mean that you are unable to participate in the planning and implementation of this educational activity. Rather, the accreditation standards require that relevant financial relationships are mitigated before you assume your role in this activity.</a:t>
            </a:r>
          </a:p>
          <a:p>
            <a:pPr lvl="0" defTabSz="914400" eaLnBrk="0" fontAlgn="base" hangingPunct="0">
              <a:spcBef>
                <a:spcPts val="600"/>
              </a:spcBef>
              <a:spcAft>
                <a:spcPct val="0"/>
              </a:spcAft>
            </a:pPr>
            <a:r>
              <a:rPr lang="en-US" altLang="en-US" sz="1100" dirty="0">
                <a:latin typeface="Arial" panose="020B0604020202020204" pitchFamily="34" charset="0"/>
                <a:ea typeface="Times New Roman" panose="02020603050405020304" pitchFamily="18" charset="0"/>
                <a:cs typeface="Arial" panose="020B0604020202020204" pitchFamily="34" charset="0"/>
              </a:rPr>
              <a:t>To help us meet these expectations, please use the form we have provided to share all financial relationships you have had with ineligible companies during the past 24 months. This information is necessary in order for us to be able to move to the next steps in planning this continuing education activity. </a:t>
            </a:r>
          </a:p>
          <a:p>
            <a:pPr lvl="0" defTabSz="914400" eaLnBrk="0" fontAlgn="base" hangingPunct="0">
              <a:spcBef>
                <a:spcPts val="600"/>
              </a:spcBef>
              <a:spcAft>
                <a:spcPct val="0"/>
              </a:spcAft>
            </a:pPr>
            <a:r>
              <a:rPr lang="en-US" altLang="en-US" sz="1100" dirty="0">
                <a:latin typeface="Arial" panose="020B0604020202020204" pitchFamily="34" charset="0"/>
                <a:ea typeface="Times New Roman" panose="02020603050405020304" pitchFamily="18" charset="0"/>
                <a:cs typeface="Arial" panose="020B0604020202020204" pitchFamily="34" charset="0"/>
              </a:rPr>
              <a:t>If you have questions about these expectations, please contact us at </a:t>
            </a:r>
            <a:r>
              <a:rPr lang="en-US" altLang="en-US" sz="1100" dirty="0">
                <a:highlight>
                  <a:srgbClr val="FFFF00"/>
                </a:highlight>
                <a:latin typeface="Arial" panose="020B0604020202020204" pitchFamily="34" charset="0"/>
                <a:ea typeface="Times New Roman" panose="02020603050405020304" pitchFamily="18" charset="0"/>
                <a:cs typeface="Arial" panose="020B0604020202020204" pitchFamily="34" charset="0"/>
              </a:rPr>
              <a:t>&lt;approved provider contact information&gt;</a:t>
            </a:r>
            <a:r>
              <a:rPr lang="en-US" altLang="en-US" sz="1100" dirty="0">
                <a:latin typeface="Arial" panose="020B0604020202020204" pitchFamily="34" charset="0"/>
                <a:ea typeface="Times New Roman" panose="02020603050405020304" pitchFamily="18" charset="0"/>
                <a:cs typeface="Arial" panose="020B0604020202020204" pitchFamily="34" charset="0"/>
              </a:rPr>
              <a:t>.</a:t>
            </a:r>
          </a:p>
        </p:txBody>
      </p:sp>
      <p:sp>
        <p:nvSpPr>
          <p:cNvPr id="24" name="Rectangle 23">
            <a:extLst>
              <a:ext uri="{FF2B5EF4-FFF2-40B4-BE49-F238E27FC236}">
                <a16:creationId xmlns:a16="http://schemas.microsoft.com/office/drawing/2014/main" id="{872909BE-D0B4-0948-9301-00BE8AC9BCE8}"/>
              </a:ext>
            </a:extLst>
          </p:cNvPr>
          <p:cNvSpPr/>
          <p:nvPr/>
        </p:nvSpPr>
        <p:spPr>
          <a:xfrm>
            <a:off x="457198" y="2582345"/>
            <a:ext cx="6868381" cy="738664"/>
          </a:xfrm>
          <a:prstGeom prst="rect">
            <a:avLst/>
          </a:prstGeom>
          <a:solidFill>
            <a:schemeClr val="bg1">
              <a:lumMod val="95000"/>
            </a:schemeClr>
          </a:solidFill>
        </p:spPr>
        <p:txBody>
          <a:bodyPr wrap="square">
            <a:spAutoFit/>
          </a:bodyPr>
          <a:lstStyle/>
          <a:p>
            <a:pPr lvl="0"/>
            <a:r>
              <a:rPr lang="en-US" sz="1050" dirty="0">
                <a:latin typeface="Arial" panose="020B0604020202020204" pitchFamily="34" charset="0"/>
                <a:cs typeface="Arial" panose="020B0604020202020204" pitchFamily="34" charset="0"/>
              </a:rPr>
              <a:t>At the beginning of your planning process, </a:t>
            </a:r>
            <a:r>
              <a:rPr lang="en-US" sz="1050" b="1" u="sng" dirty="0">
                <a:latin typeface="Arial" panose="020B0604020202020204" pitchFamily="34" charset="0"/>
                <a:cs typeface="Arial" panose="020B0604020202020204" pitchFamily="34" charset="0"/>
              </a:rPr>
              <a:t>YOU MAY </a:t>
            </a:r>
            <a:r>
              <a:rPr lang="en-US" sz="1050" dirty="0">
                <a:latin typeface="Arial" panose="020B0604020202020204" pitchFamily="34" charset="0"/>
                <a:cs typeface="Arial" panose="020B0604020202020204" pitchFamily="34" charset="0"/>
              </a:rPr>
              <a:t>use the sample language below to communicate with prospective planners, faculty, and others who may be in control of content for the educational activity. It is important to identify financial relationships before activity planning begins so that relevant financial relationships can be mitigated in a manner that is appropriate to each person’s role.</a:t>
            </a:r>
            <a:endParaRPr lang="en-US" sz="600" baseline="30000" dirty="0"/>
          </a:p>
        </p:txBody>
      </p:sp>
      <p:sp>
        <p:nvSpPr>
          <p:cNvPr id="19" name="TextBox 18">
            <a:extLst>
              <a:ext uri="{FF2B5EF4-FFF2-40B4-BE49-F238E27FC236}">
                <a16:creationId xmlns:a16="http://schemas.microsoft.com/office/drawing/2014/main" id="{6468CC9F-1580-F145-889B-927EE7BC00B6}"/>
              </a:ext>
            </a:extLst>
          </p:cNvPr>
          <p:cNvSpPr txBox="1"/>
          <p:nvPr/>
        </p:nvSpPr>
        <p:spPr>
          <a:xfrm>
            <a:off x="457199" y="200353"/>
            <a:ext cx="7337936" cy="523220"/>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OPTIONAL Sample Letter to Explain Why Financial </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Relationship Information is Collected</a:t>
            </a:r>
          </a:p>
        </p:txBody>
      </p:sp>
      <p:sp>
        <p:nvSpPr>
          <p:cNvPr id="32" name="Rectangle 31">
            <a:extLst>
              <a:ext uri="{FF2B5EF4-FFF2-40B4-BE49-F238E27FC236}">
                <a16:creationId xmlns:a16="http://schemas.microsoft.com/office/drawing/2014/main" id="{49B94BD2-946B-2443-B51E-3FAE9EED9AAE}"/>
              </a:ext>
            </a:extLst>
          </p:cNvPr>
          <p:cNvSpPr/>
          <p:nvPr/>
        </p:nvSpPr>
        <p:spPr>
          <a:xfrm>
            <a:off x="457201" y="916338"/>
            <a:ext cx="6858000" cy="16101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07DFF43-AA3F-2547-8622-975B5A42D56B}"/>
              </a:ext>
            </a:extLst>
          </p:cNvPr>
          <p:cNvSpPr/>
          <p:nvPr/>
        </p:nvSpPr>
        <p:spPr>
          <a:xfrm>
            <a:off x="467579" y="1269658"/>
            <a:ext cx="685800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If any of the following statements apply to the education, you </a:t>
            </a:r>
            <a:r>
              <a:rPr lang="en-US" sz="1000" b="1" dirty="0">
                <a:latin typeface="Arial" panose="020B0604020202020204" pitchFamily="34" charset="0"/>
                <a:cs typeface="Arial" panose="020B0604020202020204" pitchFamily="34" charset="0"/>
              </a:rPr>
              <a:t>do not </a:t>
            </a:r>
            <a:r>
              <a:rPr lang="en-US" sz="1000" dirty="0">
                <a:latin typeface="Arial" panose="020B0604020202020204" pitchFamily="34" charset="0"/>
                <a:cs typeface="Arial" panose="020B0604020202020204" pitchFamily="34" charset="0"/>
              </a:rPr>
              <a:t>need to identify, mitigate, or disclose relevant financial relationships for this approved continuing education and the sample letter is NOT needed:</a:t>
            </a:r>
            <a:endParaRPr lang="en-US" sz="1000" baseline="300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D2D61D6E-A884-8C47-85E3-2DBCCAF7E670}"/>
              </a:ext>
            </a:extLst>
          </p:cNvPr>
          <p:cNvSpPr/>
          <p:nvPr/>
        </p:nvSpPr>
        <p:spPr>
          <a:xfrm>
            <a:off x="467579" y="1616833"/>
            <a:ext cx="6837242" cy="923330"/>
          </a:xfrm>
          <a:prstGeom prst="rect">
            <a:avLst/>
          </a:prstGeom>
        </p:spPr>
        <p:txBody>
          <a:bodyPr wrap="square">
            <a:spAutoFit/>
          </a:bodyPr>
          <a:lstStyle/>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will only address a non-clinical topic (e.g., leadership or communication skills training).</a:t>
            </a:r>
            <a:endParaRPr lang="en-US" sz="900" i="1" dirty="0">
              <a:latin typeface="Arial" panose="020B0604020202020204" pitchFamily="34" charset="0"/>
              <a:cs typeface="Arial" panose="020B0604020202020204" pitchFamily="34" charset="0"/>
            </a:endParaRPr>
          </a:p>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is for a learner group that is in control of the content entirely (e.g., spontaneous case conversation among peers).</a:t>
            </a:r>
          </a:p>
          <a:p>
            <a:pPr marL="228600" indent="-114300">
              <a:buFont typeface="Wingdings" pitchFamily="2" charset="2"/>
              <a:buChar char="ü"/>
            </a:pPr>
            <a:r>
              <a:rPr lang="en-US" sz="900" dirty="0">
                <a:latin typeface="Arial" panose="020B0604020202020204" pitchFamily="34" charset="0"/>
                <a:ea typeface="Calibri Light" charset="0"/>
                <a:cs typeface="Arial" panose="020B0604020202020204" pitchFamily="34" charset="0"/>
              </a:rPr>
              <a:t>It is a self-directed educational activity where the learner will control their educational goals and report on changes that resulted </a:t>
            </a:r>
            <a:br>
              <a:rPr lang="en-US" sz="900" dirty="0">
                <a:latin typeface="Arial" panose="020B0604020202020204" pitchFamily="34" charset="0"/>
                <a:ea typeface="Calibri Light" charset="0"/>
                <a:cs typeface="Arial" panose="020B0604020202020204" pitchFamily="34" charset="0"/>
              </a:rPr>
            </a:br>
            <a:r>
              <a:rPr lang="en-US" sz="900" dirty="0">
                <a:latin typeface="Arial" panose="020B0604020202020204" pitchFamily="34" charset="0"/>
                <a:ea typeface="Calibri Light" charset="0"/>
                <a:cs typeface="Arial" panose="020B0604020202020204" pitchFamily="34" charset="0"/>
              </a:rPr>
              <a:t>(e.g., learning from teaching, remediation, or a personal development plan). When </a:t>
            </a:r>
            <a:r>
              <a:rPr lang="en-US" sz="900" dirty="0" err="1">
                <a:latin typeface="Arial" panose="020B0604020202020204" pitchFamily="34" charset="0"/>
                <a:ea typeface="Calibri Light" charset="0"/>
                <a:cs typeface="Arial" panose="020B0604020202020204" pitchFamily="34" charset="0"/>
              </a:rPr>
              <a:t>aapproved</a:t>
            </a:r>
            <a:r>
              <a:rPr lang="en-US" sz="900" dirty="0">
                <a:latin typeface="Arial" panose="020B0604020202020204" pitchFamily="34" charset="0"/>
                <a:ea typeface="Calibri Light" charset="0"/>
                <a:cs typeface="Arial" panose="020B0604020202020204" pitchFamily="34" charset="0"/>
              </a:rPr>
              <a:t> providers serve as a source of information for the self-directed learner, they should direct learners only to resources and methods for learning that are not controlled by ineligible companies.</a:t>
            </a:r>
            <a:endParaRPr lang="en-US" sz="900" i="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2BF4B0FC-D483-8C4A-87F2-78DCB880D78C}"/>
              </a:ext>
            </a:extLst>
          </p:cNvPr>
          <p:cNvSpPr txBox="1"/>
          <p:nvPr/>
        </p:nvSpPr>
        <p:spPr>
          <a:xfrm>
            <a:off x="817304" y="987671"/>
            <a:ext cx="3534942"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Primary Nurse Planner or Nurse Planner  </a:t>
            </a:r>
          </a:p>
          <a:p>
            <a:endParaRPr lang="en-US" sz="1100" b="1" dirty="0">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3277AD45-470D-7B49-BCED-9C11A70271EC}"/>
              </a:ext>
            </a:extLst>
          </p:cNvPr>
          <p:cNvSpPr/>
          <p:nvPr/>
        </p:nvSpPr>
        <p:spPr>
          <a:xfrm>
            <a:off x="537952" y="984022"/>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Graphic 37" descr="Badge Tick">
            <a:extLst>
              <a:ext uri="{FF2B5EF4-FFF2-40B4-BE49-F238E27FC236}">
                <a16:creationId xmlns:a16="http://schemas.microsoft.com/office/drawing/2014/main" id="{BDEBA61C-FA7E-6944-95C9-2D7DDAB4B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659" y="905756"/>
            <a:ext cx="425443" cy="425441"/>
          </a:xfrm>
          <a:prstGeom prst="rect">
            <a:avLst/>
          </a:prstGeom>
        </p:spPr>
      </p:pic>
      <p:sp>
        <p:nvSpPr>
          <p:cNvPr id="13" name="Rectangle 12">
            <a:extLst>
              <a:ext uri="{FF2B5EF4-FFF2-40B4-BE49-F238E27FC236}">
                <a16:creationId xmlns:a16="http://schemas.microsoft.com/office/drawing/2014/main" id="{BE44D4B4-E1BF-A54B-A096-57DD902C0D63}"/>
              </a:ext>
            </a:extLst>
          </p:cNvPr>
          <p:cNvSpPr/>
          <p:nvPr/>
        </p:nvSpPr>
        <p:spPr>
          <a:xfrm>
            <a:off x="157131" y="9548924"/>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144A542-55CE-6843-80B8-E31771738014}"/>
              </a:ext>
            </a:extLst>
          </p:cNvPr>
          <p:cNvSpPr/>
          <p:nvPr/>
        </p:nvSpPr>
        <p:spPr>
          <a:xfrm>
            <a:off x="6662057" y="9566935"/>
            <a:ext cx="953214" cy="307777"/>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3 of 9</a:t>
            </a:r>
          </a:p>
          <a:p>
            <a:pPr algn="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58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7AC2A33-D46D-6146-AAC4-E31B44E34F93}"/>
              </a:ext>
            </a:extLst>
          </p:cNvPr>
          <p:cNvSpPr/>
          <p:nvPr/>
        </p:nvSpPr>
        <p:spPr>
          <a:xfrm>
            <a:off x="447963" y="2907075"/>
            <a:ext cx="6867237" cy="55379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Table 3">
            <a:extLst>
              <a:ext uri="{FF2B5EF4-FFF2-40B4-BE49-F238E27FC236}">
                <a16:creationId xmlns:a16="http://schemas.microsoft.com/office/drawing/2014/main" id="{545C8CEC-5383-7C4F-B17C-33AC8A9B29DE}"/>
              </a:ext>
            </a:extLst>
          </p:cNvPr>
          <p:cNvGraphicFramePr>
            <a:graphicFrameLocks noGrp="1"/>
          </p:cNvGraphicFramePr>
          <p:nvPr>
            <p:extLst>
              <p:ext uri="{D42A27DB-BD31-4B8C-83A1-F6EECF244321}">
                <p14:modId xmlns:p14="http://schemas.microsoft.com/office/powerpoint/2010/main" val="2740309005"/>
              </p:ext>
            </p:extLst>
          </p:nvPr>
        </p:nvGraphicFramePr>
        <p:xfrm>
          <a:off x="455673" y="3857349"/>
          <a:ext cx="6858000" cy="4604785"/>
        </p:xfrm>
        <a:graphic>
          <a:graphicData uri="http://schemas.openxmlformats.org/drawingml/2006/table">
            <a:tbl>
              <a:tblPr firstRow="1" firstCol="1" lastRow="1" lastCol="1" bandRow="1" bandCol="1">
                <a:tableStyleId>{5C22544A-7EE6-4342-B048-85BDC9FD1C3A}</a:tableStyleId>
              </a:tblPr>
              <a:tblGrid>
                <a:gridCol w="351448">
                  <a:extLst>
                    <a:ext uri="{9D8B030D-6E8A-4147-A177-3AD203B41FA5}">
                      <a16:colId xmlns:a16="http://schemas.microsoft.com/office/drawing/2014/main" val="508094932"/>
                    </a:ext>
                  </a:extLst>
                </a:gridCol>
                <a:gridCol w="1923601">
                  <a:extLst>
                    <a:ext uri="{9D8B030D-6E8A-4147-A177-3AD203B41FA5}">
                      <a16:colId xmlns:a16="http://schemas.microsoft.com/office/drawing/2014/main" val="2929503303"/>
                    </a:ext>
                  </a:extLst>
                </a:gridCol>
                <a:gridCol w="2236793">
                  <a:extLst>
                    <a:ext uri="{9D8B030D-6E8A-4147-A177-3AD203B41FA5}">
                      <a16:colId xmlns:a16="http://schemas.microsoft.com/office/drawing/2014/main" val="1105152411"/>
                    </a:ext>
                  </a:extLst>
                </a:gridCol>
                <a:gridCol w="643293">
                  <a:extLst>
                    <a:ext uri="{9D8B030D-6E8A-4147-A177-3AD203B41FA5}">
                      <a16:colId xmlns:a16="http://schemas.microsoft.com/office/drawing/2014/main" val="2788119665"/>
                    </a:ext>
                  </a:extLst>
                </a:gridCol>
                <a:gridCol w="1702865">
                  <a:extLst>
                    <a:ext uri="{9D8B030D-6E8A-4147-A177-3AD203B41FA5}">
                      <a16:colId xmlns:a16="http://schemas.microsoft.com/office/drawing/2014/main" val="2009226350"/>
                    </a:ext>
                  </a:extLst>
                </a:gridCol>
              </a:tblGrid>
              <a:tr h="913076">
                <a:tc gridSpan="5">
                  <a:txBody>
                    <a:bodyPr/>
                    <a:lstStyle/>
                    <a:p>
                      <a:pPr marL="0" marR="0" algn="l">
                        <a:lnSpc>
                          <a:spcPct val="100000"/>
                        </a:lnSpc>
                        <a:spcBef>
                          <a:spcPts val="0"/>
                        </a:spcBef>
                        <a:spcAft>
                          <a:spcPts val="0"/>
                        </a:spcAft>
                      </a:pPr>
                      <a:r>
                        <a:rPr lang="en-US" sz="900" b="1" i="1"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To be Completed by Nurse Planner, Faculty, or Others Who May Control Educational Content</a:t>
                      </a:r>
                      <a:endParaRPr lang="en-US" sz="1000" b="1"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Please disclose </a:t>
                      </a:r>
                      <a:r>
                        <a:rPr lang="en-US" sz="900" b="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financial relationships </a:t>
                      </a: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 you have had in the past 24 months with ineligible companies (see definition below).</a:t>
                      </a:r>
                      <a:b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each financial relationship, enter the name of the ineligible company and the nature of the financial relationship(s). There is no minimum financial threshold; we ask that you disclose all financial relationships, regardless of the amount, with ineligible companies. You should disclose all financial relationships regardless of the potential relevance of each relationship to the education. </a:t>
                      </a:r>
                    </a:p>
                  </a:txBody>
                  <a:tcPr marL="68580" marR="68580" marT="73152" marB="7315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8361613"/>
                  </a:ext>
                </a:extLst>
              </a:tr>
              <a:tr h="1587159">
                <a:tc gridSpan="2">
                  <a:txBody>
                    <a:bodyPr/>
                    <a:lstStyle/>
                    <a:p>
                      <a:pPr marL="0" marR="0" algn="l">
                        <a:lnSpc>
                          <a:spcPct val="100000"/>
                        </a:lnSpc>
                        <a:spcBef>
                          <a:spcPts val="200"/>
                        </a:spcBef>
                        <a:spcAft>
                          <a:spcPts val="0"/>
                        </a:spcAft>
                      </a:pPr>
                      <a:r>
                        <a:rPr lang="en-US" sz="900" b="1" u="none" spc="0" dirty="0">
                          <a:solidFill>
                            <a:schemeClr val="tx1"/>
                          </a:solidFill>
                          <a:effectLst/>
                          <a:latin typeface="Arial" panose="020B0604020202020204" pitchFamily="34" charset="0"/>
                          <a:cs typeface="Arial" panose="020B0604020202020204" pitchFamily="34" charset="0"/>
                        </a:rPr>
                        <a:t>Enter the Name of Ineligible Company</a:t>
                      </a:r>
                      <a:endParaRPr lang="en-US" sz="800" b="0" u="none" spc="0" dirty="0">
                        <a:solidFill>
                          <a:schemeClr val="tx1"/>
                        </a:solidFill>
                        <a:effectLst/>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800" b="0" u="none" spc="0" dirty="0">
                          <a:solidFill>
                            <a:schemeClr val="tx1"/>
                          </a:solidFill>
                          <a:effectLst/>
                          <a:latin typeface="Arial" panose="020B0604020202020204" pitchFamily="34" charset="0"/>
                          <a:cs typeface="Arial" panose="020B0604020202020204" pitchFamily="34" charset="0"/>
                        </a:rPr>
                        <a:t>An </a:t>
                      </a:r>
                      <a:r>
                        <a:rPr lang="en-US" sz="800" b="1" u="none" spc="0" dirty="0">
                          <a:solidFill>
                            <a:schemeClr val="tx1"/>
                          </a:solidFill>
                          <a:effectLst/>
                          <a:latin typeface="Arial" panose="020B0604020202020204" pitchFamily="34" charset="0"/>
                          <a:cs typeface="Arial" panose="020B0604020202020204" pitchFamily="34" charset="0"/>
                        </a:rPr>
                        <a:t>ineligible company</a:t>
                      </a:r>
                      <a:r>
                        <a:rPr lang="en-US" sz="800" b="0" u="none" spc="0" dirty="0">
                          <a:solidFill>
                            <a:schemeClr val="tx1"/>
                          </a:solidFill>
                          <a:effectLst/>
                          <a:latin typeface="Arial" panose="020B0604020202020204" pitchFamily="34" charset="0"/>
                          <a:cs typeface="Arial" panose="020B0604020202020204" pitchFamily="34" charset="0"/>
                        </a:rPr>
                        <a:t> is any entity whose primary business is producing, marketing, selling, re-selling, or distributing healthcare products used by or on patients.</a:t>
                      </a:r>
                    </a:p>
                    <a:p>
                      <a:pPr marL="0" marR="0" indent="0" algn="l" defTabSz="457200" rtl="0" eaLnBrk="1" fontAlgn="auto" latinLnBrk="0" hangingPunct="1">
                        <a:lnSpc>
                          <a:spcPct val="100000"/>
                        </a:lnSpc>
                        <a:spcBef>
                          <a:spcPts val="600"/>
                        </a:spcBef>
                        <a:spcAft>
                          <a:spcPts val="0"/>
                        </a:spcAft>
                        <a:buClrTx/>
                        <a:buSzTx/>
                        <a:buFontTx/>
                        <a:buNone/>
                        <a:tabLst/>
                        <a:defRPr/>
                      </a:pPr>
                      <a:r>
                        <a:rPr lang="en-US" sz="800" b="0" u="none" spc="0" dirty="0">
                          <a:solidFill>
                            <a:schemeClr val="tx1"/>
                          </a:solidFill>
                          <a:effectLst/>
                          <a:latin typeface="Arial" panose="020B0604020202020204" pitchFamily="34" charset="0"/>
                          <a:cs typeface="Arial" panose="020B0604020202020204" pitchFamily="34" charset="0"/>
                        </a:rPr>
                        <a:t>For specific examples of ineligible companies visit </a:t>
                      </a:r>
                      <a:r>
                        <a:rPr lang="en-US" sz="800" b="1" u="none" spc="0" dirty="0" err="1">
                          <a:solidFill>
                            <a:srgbClr val="7030A0"/>
                          </a:solidFill>
                          <a:effectLst/>
                          <a:latin typeface="Arial" panose="020B0604020202020204" pitchFamily="34" charset="0"/>
                          <a:cs typeface="Arial" panose="020B0604020202020204" pitchFamily="34" charset="0"/>
                        </a:rPr>
                        <a:t>accme.org</a:t>
                      </a:r>
                      <a:r>
                        <a:rPr lang="en-US" sz="800" b="1" u="none" spc="0" dirty="0">
                          <a:solidFill>
                            <a:srgbClr val="7030A0"/>
                          </a:solidFill>
                          <a:effectLst/>
                          <a:latin typeface="Arial" panose="020B0604020202020204" pitchFamily="34" charset="0"/>
                          <a:cs typeface="Arial" panose="020B0604020202020204" pitchFamily="34" charset="0"/>
                        </a:rPr>
                        <a:t>/standards</a:t>
                      </a:r>
                      <a:r>
                        <a:rPr lang="en-US" sz="800" b="0" u="none" spc="0" dirty="0">
                          <a:solidFill>
                            <a:srgbClr val="7030A0"/>
                          </a:solidFill>
                          <a:effectLst/>
                          <a:latin typeface="Arial" panose="020B0604020202020204" pitchFamily="34" charset="0"/>
                          <a:cs typeface="Arial" panose="020B0604020202020204" pitchFamily="34" charset="0"/>
                        </a:rPr>
                        <a:t>.</a:t>
                      </a:r>
                      <a:r>
                        <a:rPr lang="en-US" sz="800" b="0" u="none" spc="-25" dirty="0">
                          <a:solidFill>
                            <a:srgbClr val="7030A0"/>
                          </a:solidFill>
                          <a:effectLst/>
                          <a:latin typeface="Arial" panose="020B0604020202020204" pitchFamily="34" charset="0"/>
                          <a:cs typeface="Arial" panose="020B0604020202020204" pitchFamily="34" charset="0"/>
                        </a:rPr>
                        <a:t> </a:t>
                      </a:r>
                      <a:endParaRPr lang="en-US" sz="800" b="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solidFill>
                      <a:schemeClr val="accent1">
                        <a:lumMod val="20000"/>
                        <a:lumOff val="80000"/>
                      </a:schemeClr>
                    </a:solidFill>
                  </a:tcPr>
                </a:tc>
                <a:tc hMerge="1">
                  <a:txBody>
                    <a:bodyPr/>
                    <a:lstStyle/>
                    <a:p>
                      <a:endParaRPr lang="en-US"/>
                    </a:p>
                  </a:txBody>
                  <a:tcPr/>
                </a:tc>
                <a:tc gridSpan="2">
                  <a:txBody>
                    <a:bodyPr/>
                    <a:lstStyle/>
                    <a:p>
                      <a:pPr marL="0" marR="0" algn="l">
                        <a:lnSpc>
                          <a:spcPct val="100000"/>
                        </a:lnSpc>
                        <a:spcBef>
                          <a:spcPts val="0"/>
                        </a:spcBef>
                        <a:spcAft>
                          <a:spcPts val="0"/>
                        </a:spcAft>
                      </a:pPr>
                      <a:r>
                        <a:rPr lang="en-US" sz="900" b="1" spc="0" dirty="0">
                          <a:solidFill>
                            <a:schemeClr val="tx1"/>
                          </a:solidFill>
                          <a:effectLst/>
                          <a:latin typeface="Arial" panose="020B0604020202020204" pitchFamily="34" charset="0"/>
                          <a:cs typeface="Arial" panose="020B0604020202020204" pitchFamily="34" charset="0"/>
                        </a:rPr>
                        <a:t>Enter the Nature of Financial Relationship </a:t>
                      </a:r>
                      <a:endParaRPr lang="en-US" sz="800" b="0" spc="0" dirty="0">
                        <a:solidFill>
                          <a:schemeClr val="tx1"/>
                        </a:solidFill>
                        <a:effectLst/>
                        <a:latin typeface="Arial" panose="020B0604020202020204" pitchFamily="34" charset="0"/>
                        <a:cs typeface="Arial" panose="020B0604020202020204" pitchFamily="34" charset="0"/>
                      </a:endParaRPr>
                    </a:p>
                    <a:p>
                      <a:pPr marL="0" marR="0" algn="l">
                        <a:lnSpc>
                          <a:spcPct val="100000"/>
                        </a:lnSpc>
                        <a:spcBef>
                          <a:spcPts val="600"/>
                        </a:spcBef>
                        <a:spcAft>
                          <a:spcPts val="0"/>
                        </a:spcAft>
                      </a:pPr>
                      <a:r>
                        <a:rPr lang="en-US" sz="800" b="0" spc="0" baseline="0" dirty="0">
                          <a:solidFill>
                            <a:schemeClr val="tx1"/>
                          </a:solidFill>
                          <a:effectLst/>
                          <a:latin typeface="Arial" panose="020B0604020202020204" pitchFamily="34" charset="0"/>
                          <a:cs typeface="Arial" panose="020B0604020202020204" pitchFamily="34" charset="0"/>
                        </a:rPr>
                        <a:t>Examples of financial relationships include employee, researcher, consultant, advisor, speaker, independent contractor (including contracted research), royalties or patent beneficiary, executive role, and ownership interest. Individual stocks and stock options </a:t>
                      </a:r>
                      <a:r>
                        <a:rPr lang="en-US" sz="800" b="1" spc="0" baseline="0" dirty="0">
                          <a:solidFill>
                            <a:schemeClr val="tx1"/>
                          </a:solidFill>
                          <a:effectLst/>
                          <a:latin typeface="Arial" panose="020B0604020202020204" pitchFamily="34" charset="0"/>
                          <a:cs typeface="Arial" panose="020B0604020202020204" pitchFamily="34" charset="0"/>
                        </a:rPr>
                        <a:t>MUST</a:t>
                      </a:r>
                      <a:r>
                        <a:rPr lang="en-US" sz="800" b="0" spc="0" baseline="0" dirty="0">
                          <a:solidFill>
                            <a:schemeClr val="tx1"/>
                          </a:solidFill>
                          <a:effectLst/>
                          <a:latin typeface="Arial" panose="020B0604020202020204" pitchFamily="34" charset="0"/>
                          <a:cs typeface="Arial" panose="020B0604020202020204" pitchFamily="34" charset="0"/>
                        </a:rPr>
                        <a:t> be disclosed; diversified mutual funds do not need to be disclosed. Research funding from ineligible companies </a:t>
                      </a:r>
                      <a:r>
                        <a:rPr lang="en-US" sz="800" b="1" spc="0" baseline="0" dirty="0">
                          <a:solidFill>
                            <a:schemeClr val="tx1"/>
                          </a:solidFill>
                          <a:effectLst/>
                          <a:latin typeface="Arial" panose="020B0604020202020204" pitchFamily="34" charset="0"/>
                          <a:cs typeface="Arial" panose="020B0604020202020204" pitchFamily="34" charset="0"/>
                        </a:rPr>
                        <a:t>MUST</a:t>
                      </a:r>
                      <a:r>
                        <a:rPr lang="en-US" sz="800" b="0" spc="0" baseline="0" dirty="0">
                          <a:solidFill>
                            <a:schemeClr val="tx1"/>
                          </a:solidFill>
                          <a:effectLst/>
                          <a:latin typeface="Arial" panose="020B0604020202020204" pitchFamily="34" charset="0"/>
                          <a:cs typeface="Arial" panose="020B0604020202020204" pitchFamily="34" charset="0"/>
                        </a:rPr>
                        <a:t> be disclosed by the principal or named investigator even if that individual’s institution receives the research grant and manages the funds.</a:t>
                      </a:r>
                      <a:endParaRPr lang="en-US" sz="800" b="0" u="none"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solidFill>
                      <a:schemeClr val="accent1">
                        <a:lumMod val="20000"/>
                        <a:lumOff val="80000"/>
                      </a:schemeClr>
                    </a:solidFill>
                  </a:tcPr>
                </a:tc>
                <a:tc hMerge="1">
                  <a:txBody>
                    <a:bodyPr/>
                    <a:lstStyle/>
                    <a:p>
                      <a:endParaRPr lang="en-US"/>
                    </a:p>
                  </a:txBody>
                  <a:tcPr/>
                </a:tc>
                <a:tc>
                  <a:txBody>
                    <a:bodyPr/>
                    <a:lstStyle/>
                    <a:p>
                      <a:pPr marL="0" marR="0" algn="l">
                        <a:lnSpc>
                          <a:spcPct val="100000"/>
                        </a:lnSpc>
                        <a:spcBef>
                          <a:spcPts val="0"/>
                        </a:spcBef>
                        <a:spcAft>
                          <a:spcPts val="0"/>
                        </a:spcAft>
                      </a:pPr>
                      <a:r>
                        <a:rPr lang="en-US" sz="900" b="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Has the Relationship Ended?</a:t>
                      </a:r>
                      <a:endParaRPr lang="en-US" sz="8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600"/>
                        </a:spcBef>
                        <a:spcAft>
                          <a:spcPts val="0"/>
                        </a:spcAft>
                      </a:pPr>
                      <a:r>
                        <a:rPr lang="en-US" sz="800" b="0" u="none" spc="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If the financial relationship existed during the last 24 months, but has now ended, please check the box in this column. This will help the education staff determine if any mitigation steps need to be taken.</a:t>
                      </a:r>
                    </a:p>
                  </a:txBody>
                  <a:tcPr marL="68580" marR="68580" marT="73152" marB="73152">
                    <a:solidFill>
                      <a:schemeClr val="accent1">
                        <a:lumMod val="20000"/>
                        <a:lumOff val="80000"/>
                      </a:schemeClr>
                    </a:solidFill>
                  </a:tcPr>
                </a:tc>
                <a:extLst>
                  <a:ext uri="{0D108BD9-81ED-4DB2-BD59-A6C34878D82A}">
                    <a16:rowId xmlns:a16="http://schemas.microsoft.com/office/drawing/2014/main" val="3630164709"/>
                  </a:ext>
                </a:extLst>
              </a:tr>
              <a:tr h="183841">
                <a:tc gridSpan="2">
                  <a:txBody>
                    <a:bodyPr/>
                    <a:lstStyle/>
                    <a:p>
                      <a:pPr marL="0" marR="0" algn="l">
                        <a:lnSpc>
                          <a:spcPts val="1100"/>
                        </a:lnSpc>
                        <a:spcBef>
                          <a:spcPts val="200"/>
                        </a:spcBef>
                        <a:spcAft>
                          <a:spcPts val="200"/>
                        </a:spcAft>
                      </a:pPr>
                      <a:r>
                        <a:rPr lang="en-US" sz="900" b="0" spc="0" dirty="0">
                          <a:solidFill>
                            <a:schemeClr val="tx1"/>
                          </a:solidFill>
                          <a:effectLst/>
                          <a:latin typeface="Arial" panose="020B0604020202020204" pitchFamily="34" charset="0"/>
                          <a:cs typeface="Arial" panose="020B0604020202020204" pitchFamily="34" charset="0"/>
                        </a:rPr>
                        <a:t>Example: IV Company</a:t>
                      </a: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hMerge="1">
                  <a:txBody>
                    <a:bodyPr/>
                    <a:lstStyle/>
                    <a:p>
                      <a:endParaRPr lang="en-US"/>
                    </a:p>
                  </a:txBody>
                  <a:tcPr/>
                </a:tc>
                <a:tc gridSpan="2">
                  <a:txBody>
                    <a:bodyPr/>
                    <a:lstStyle/>
                    <a:p>
                      <a:pPr marL="0" marR="0" algn="l">
                        <a:lnSpc>
                          <a:spcPts val="1100"/>
                        </a:lnSpc>
                        <a:spcBef>
                          <a:spcPts val="200"/>
                        </a:spcBef>
                        <a:spcAft>
                          <a:spcPts val="200"/>
                        </a:spcAft>
                      </a:pPr>
                      <a:r>
                        <a:rPr lang="en-US" sz="900" b="0"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RN Research Coordinator and Educator </a:t>
                      </a: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hMerge="1">
                  <a:txBody>
                    <a:bodyPr/>
                    <a:lstStyle/>
                    <a:p>
                      <a:endParaRPr lang="en-US"/>
                    </a:p>
                  </a:txBody>
                  <a:tcPr/>
                </a:tc>
                <a:tc>
                  <a:txBody>
                    <a:bodyPr/>
                    <a:lstStyle/>
                    <a:p>
                      <a:pPr marL="0" marR="0" algn="l">
                        <a:lnSpc>
                          <a:spcPts val="1100"/>
                        </a:lnSpc>
                        <a:spcBef>
                          <a:spcPts val="200"/>
                        </a:spcBef>
                        <a:spcAft>
                          <a:spcPts val="200"/>
                        </a:spcAft>
                      </a:pP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625312344"/>
                  </a:ext>
                </a:extLst>
              </a:tr>
              <a:tr h="183841">
                <a:tc gridSpan="2">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0148983"/>
                  </a:ext>
                </a:extLst>
              </a:tr>
              <a:tr h="183841">
                <a:tc gridSpan="2">
                  <a:txBody>
                    <a:bodyPr/>
                    <a:lstStyle/>
                    <a:p>
                      <a:pPr marL="0" marR="0" algn="l">
                        <a:lnSpc>
                          <a:spcPts val="1100"/>
                        </a:lnSpc>
                        <a:spcBef>
                          <a:spcPts val="200"/>
                        </a:spcBef>
                        <a:spcAft>
                          <a:spcPts val="200"/>
                        </a:spcAft>
                      </a:pPr>
                      <a:r>
                        <a:rPr lang="en-US" sz="1000" b="0" spc="0">
                          <a:solidFill>
                            <a:schemeClr val="tx1"/>
                          </a:solidFill>
                          <a:effectLst/>
                          <a:latin typeface="Arial" panose="020B0604020202020204" pitchFamily="34" charset="0"/>
                          <a:cs typeface="Arial" panose="020B0604020202020204" pitchFamily="34" charset="0"/>
                        </a:rPr>
                        <a:t> </a:t>
                      </a: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42661130"/>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29063692"/>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2358430"/>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91548548"/>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49136456"/>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4585835"/>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34218657"/>
                  </a:ext>
                </a:extLst>
              </a:tr>
              <a:tr h="226737">
                <a:tc>
                  <a:txBody>
                    <a:bodyPr/>
                    <a:lstStyle/>
                    <a:p>
                      <a:pPr marL="0" marR="0" algn="l">
                        <a:lnSpc>
                          <a:spcPts val="1100"/>
                        </a:lnSpc>
                        <a:spcBef>
                          <a:spcPts val="200"/>
                        </a:spcBef>
                        <a:spcAft>
                          <a:spcPts val="200"/>
                        </a:spcAft>
                      </a:pPr>
                      <a:r>
                        <a:rPr lang="en-US" sz="1000" b="0" spc="0">
                          <a:solidFill>
                            <a:schemeClr val="tx1"/>
                          </a:solidFill>
                          <a:effectLst/>
                          <a:latin typeface="Arial" panose="020B0604020202020204" pitchFamily="34" charset="0"/>
                          <a:cs typeface="Arial" panose="020B0604020202020204" pitchFamily="34" charset="0"/>
                        </a:rPr>
                        <a:t> </a:t>
                      </a: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4">
                  <a:txBody>
                    <a:bodyPr/>
                    <a:lstStyle/>
                    <a:p>
                      <a:pPr marL="0" marR="0" algn="l">
                        <a:lnSpc>
                          <a:spcPts val="1100"/>
                        </a:lnSpc>
                        <a:spcBef>
                          <a:spcPts val="200"/>
                        </a:spcBef>
                        <a:spcAft>
                          <a:spcPts val="600"/>
                        </a:spcAft>
                      </a:pPr>
                      <a:r>
                        <a:rPr lang="en-US" sz="900" b="0" spc="0" dirty="0">
                          <a:solidFill>
                            <a:schemeClr val="tx1"/>
                          </a:solidFill>
                          <a:effectLst/>
                          <a:latin typeface="Arial" panose="020B0604020202020204" pitchFamily="34" charset="0"/>
                          <a:cs typeface="Arial" panose="020B0604020202020204" pitchFamily="34" charset="0"/>
                        </a:rPr>
                        <a:t>In the past 24 months, I have not had </a:t>
                      </a:r>
                      <a:r>
                        <a:rPr lang="en-US" sz="900" b="1" u="none" spc="0" dirty="0">
                          <a:solidFill>
                            <a:schemeClr val="tx1"/>
                          </a:solidFill>
                          <a:effectLst/>
                          <a:latin typeface="Arial" panose="020B0604020202020204" pitchFamily="34" charset="0"/>
                          <a:cs typeface="Arial" panose="020B0604020202020204" pitchFamily="34" charset="0"/>
                        </a:rPr>
                        <a:t>any</a:t>
                      </a:r>
                      <a:r>
                        <a:rPr lang="en-US" sz="900" b="0" spc="0" dirty="0">
                          <a:solidFill>
                            <a:schemeClr val="tx1"/>
                          </a:solidFill>
                          <a:effectLst/>
                          <a:latin typeface="Arial" panose="020B0604020202020204" pitchFamily="34" charset="0"/>
                          <a:cs typeface="Arial" panose="020B0604020202020204" pitchFamily="34" charset="0"/>
                        </a:rPr>
                        <a:t> financial relationships with any ineligible companies.</a:t>
                      </a: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9643567"/>
                  </a:ext>
                </a:extLst>
              </a:tr>
              <a:tr h="223244">
                <a:tc gridSpan="3">
                  <a:txBody>
                    <a:bodyPr/>
                    <a:lstStyle/>
                    <a:p>
                      <a:pPr marL="0" marR="0" algn="l">
                        <a:lnSpc>
                          <a:spcPts val="1100"/>
                        </a:lnSpc>
                        <a:spcBef>
                          <a:spcPts val="200"/>
                        </a:spcBef>
                        <a:spcAft>
                          <a:spcPts val="200"/>
                        </a:spcAft>
                      </a:pPr>
                      <a:r>
                        <a:rPr lang="en-US" sz="10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attest that the above information is correct as of this date of submission.</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marL="0" marR="0" algn="l">
                        <a:lnSpc>
                          <a:spcPts val="1100"/>
                        </a:lnSpc>
                        <a:spcBef>
                          <a:spcPts val="200"/>
                        </a:spcBef>
                        <a:spcAft>
                          <a:spcPts val="600"/>
                        </a:spcAft>
                      </a:pP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gridSpan="2">
                  <a:txBody>
                    <a:bodyPr/>
                    <a:lstStyle/>
                    <a:p>
                      <a:pPr marL="0" marR="0" algn="l">
                        <a:lnSpc>
                          <a:spcPts val="1100"/>
                        </a:lnSpc>
                        <a:spcBef>
                          <a:spcPts val="200"/>
                        </a:spcBef>
                        <a:spcAft>
                          <a:spcPts val="200"/>
                        </a:spcAft>
                      </a:pPr>
                      <a:r>
                        <a:rPr lang="en-US" sz="1000" b="0" spc="-25"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Date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535466143"/>
                  </a:ext>
                </a:extLst>
              </a:tr>
            </a:tbl>
          </a:graphicData>
        </a:graphic>
      </p:graphicFrame>
      <p:sp>
        <p:nvSpPr>
          <p:cNvPr id="8" name="Rectangle 7">
            <a:extLst>
              <a:ext uri="{FF2B5EF4-FFF2-40B4-BE49-F238E27FC236}">
                <a16:creationId xmlns:a16="http://schemas.microsoft.com/office/drawing/2014/main" id="{EC7BDE6E-ECCB-014A-A76D-ED3002E5DCF8}"/>
              </a:ext>
            </a:extLst>
          </p:cNvPr>
          <p:cNvSpPr/>
          <p:nvPr/>
        </p:nvSpPr>
        <p:spPr>
          <a:xfrm>
            <a:off x="462113" y="2910639"/>
            <a:ext cx="6859437" cy="923330"/>
          </a:xfrm>
          <a:prstGeom prst="rect">
            <a:avLst/>
          </a:prstGeom>
        </p:spPr>
        <p:txBody>
          <a:bodyPr wrap="square">
            <a:spAutoFit/>
          </a:bodyPr>
          <a:lstStyle/>
          <a:p>
            <a:pPr lvl="0" defTabSz="914400" eaLnBrk="0" fontAlgn="base" hangingPunct="0">
              <a:spcBef>
                <a:spcPts val="600"/>
              </a:spcBef>
              <a:spcAft>
                <a:spcPct val="0"/>
              </a:spcAft>
            </a:pPr>
            <a:r>
              <a:rPr lang="en-US" altLang="en-US" sz="900" dirty="0">
                <a:latin typeface="Arial" panose="020B0604020202020204" pitchFamily="34" charset="0"/>
                <a:ea typeface="Times New Roman" panose="02020603050405020304" pitchFamily="18" charset="0"/>
                <a:cs typeface="Arial" panose="020B0604020202020204" pitchFamily="34" charset="0"/>
              </a:rPr>
              <a:t>As the nurse planner, content expert or faculty member or other, we ask for your help in protecting our learning environment from industry influence. Please complete the form below and return it to </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_____</a:t>
            </a:r>
            <a:r>
              <a:rPr lang="en-US" altLang="en-US" sz="900" u="sng" dirty="0">
                <a:highlight>
                  <a:srgbClr val="FFFF00"/>
                </a:highlight>
                <a:latin typeface="Arial" panose="020B0604020202020204" pitchFamily="34" charset="0"/>
                <a:ea typeface="Times New Roman" panose="02020603050405020304" pitchFamily="18" charset="0"/>
                <a:cs typeface="Arial" panose="020B0604020202020204" pitchFamily="34" charset="0"/>
              </a:rPr>
              <a:t>_Contact Name/email</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________</a:t>
            </a:r>
            <a:r>
              <a:rPr lang="en-US" altLang="en-US" sz="900" dirty="0">
                <a:latin typeface="Arial" panose="020B0604020202020204" pitchFamily="34" charset="0"/>
                <a:ea typeface="Times New Roman" panose="02020603050405020304" pitchFamily="18" charset="0"/>
                <a:cs typeface="Arial" panose="020B0604020202020204" pitchFamily="34" charset="0"/>
              </a:rPr>
              <a:t> by </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____Date___</a:t>
            </a:r>
            <a:r>
              <a:rPr lang="en-US" altLang="en-US" sz="900" dirty="0">
                <a:latin typeface="Arial" panose="020B0604020202020204" pitchFamily="34" charset="0"/>
                <a:ea typeface="Times New Roman" panose="02020603050405020304" pitchFamily="18" charset="0"/>
                <a:cs typeface="Arial" panose="020B0604020202020204" pitchFamily="34" charset="0"/>
              </a:rPr>
              <a:t>. </a:t>
            </a:r>
            <a:br>
              <a:rPr lang="en-US" altLang="en-US" sz="900" dirty="0">
                <a:latin typeface="Arial" panose="020B0604020202020204" pitchFamily="34" charset="0"/>
                <a:ea typeface="Times New Roman" panose="02020603050405020304" pitchFamily="18" charset="0"/>
                <a:cs typeface="Arial" panose="020B0604020202020204" pitchFamily="34" charset="0"/>
              </a:rPr>
            </a:br>
            <a:br>
              <a:rPr lang="en-US" altLang="en-US" sz="900" dirty="0">
                <a:latin typeface="Arial" panose="020B0604020202020204" pitchFamily="34" charset="0"/>
                <a:ea typeface="Times New Roman" panose="02020603050405020304" pitchFamily="18" charset="0"/>
                <a:cs typeface="Arial" panose="020B0604020202020204" pitchFamily="34" charset="0"/>
              </a:rPr>
            </a:br>
            <a:r>
              <a:rPr lang="en-US" altLang="en-US" sz="900" b="1" dirty="0">
                <a:solidFill>
                  <a:srgbClr val="7030A0"/>
                </a:solidFill>
                <a:latin typeface="Arial" panose="020B0604020202020204" pitchFamily="34" charset="0"/>
                <a:ea typeface="Times New Roman" panose="02020603050405020304" pitchFamily="18" charset="0"/>
                <a:cs typeface="Arial" panose="020B0604020202020204" pitchFamily="34" charset="0"/>
              </a:rPr>
              <a:t>The Standards for Integrity and Independence require that we disqualify individuals who refuse to provide this information from involvement in the planning and implementation of approved continuing education</a:t>
            </a:r>
            <a:r>
              <a:rPr lang="en-US" altLang="en-US" sz="900" dirty="0">
                <a:latin typeface="Arial" panose="020B0604020202020204" pitchFamily="34" charset="0"/>
                <a:ea typeface="Times New Roman" panose="02020603050405020304" pitchFamily="18"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dirty="0">
                <a:latin typeface="Arial" panose="020B0604020202020204" pitchFamily="34" charset="0"/>
                <a:ea typeface="Times New Roman" panose="02020603050405020304" pitchFamily="18" charset="0"/>
                <a:cs typeface="Arial" panose="020B0604020202020204" pitchFamily="34" charset="0"/>
              </a:rPr>
              <a:t>Thank you for your diligence and assistance. If you have questions, please contact us at </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_____</a:t>
            </a:r>
            <a:r>
              <a:rPr lang="en-US" altLang="en-US" sz="900" u="sng" dirty="0">
                <a:highlight>
                  <a:srgbClr val="FFFF00"/>
                </a:highlight>
                <a:latin typeface="Arial" panose="020B0604020202020204" pitchFamily="34" charset="0"/>
                <a:ea typeface="Times New Roman" panose="02020603050405020304" pitchFamily="18" charset="0"/>
                <a:cs typeface="Arial" panose="020B0604020202020204" pitchFamily="34" charset="0"/>
              </a:rPr>
              <a:t>_Contact Name/email</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________</a:t>
            </a:r>
            <a:r>
              <a:rPr lang="en-US" altLang="en-US" sz="900" dirty="0">
                <a:latin typeface="Arial" panose="020B0604020202020204" pitchFamily="34" charset="0"/>
                <a:ea typeface="Times New Roman" panose="02020603050405020304" pitchFamily="18" charset="0"/>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8EDF264-B40C-1240-9978-BD6F42B67E86}"/>
              </a:ext>
            </a:extLst>
          </p:cNvPr>
          <p:cNvSpPr/>
          <p:nvPr/>
        </p:nvSpPr>
        <p:spPr>
          <a:xfrm>
            <a:off x="573287" y="8065690"/>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1169957-0F55-E945-BCB6-1560B24A2940}"/>
              </a:ext>
            </a:extLst>
          </p:cNvPr>
          <p:cNvSpPr/>
          <p:nvPr/>
        </p:nvSpPr>
        <p:spPr>
          <a:xfrm>
            <a:off x="6390339" y="6387309"/>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b="1" dirty="0">
              <a:solidFill>
                <a:schemeClr val="tx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A4D05025-BE08-9844-AFF8-B649741A7247}"/>
              </a:ext>
            </a:extLst>
          </p:cNvPr>
          <p:cNvSpPr/>
          <p:nvPr/>
        </p:nvSpPr>
        <p:spPr>
          <a:xfrm>
            <a:off x="6390339" y="6570485"/>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3BCD328D-A1D9-7044-AE8A-420117AF77F7}"/>
              </a:ext>
            </a:extLst>
          </p:cNvPr>
          <p:cNvSpPr/>
          <p:nvPr/>
        </p:nvSpPr>
        <p:spPr>
          <a:xfrm>
            <a:off x="6390339" y="6755322"/>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3519F2E3-BA22-2942-864E-6381126CDDA8}"/>
              </a:ext>
            </a:extLst>
          </p:cNvPr>
          <p:cNvSpPr/>
          <p:nvPr/>
        </p:nvSpPr>
        <p:spPr>
          <a:xfrm>
            <a:off x="6390339" y="6933921"/>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D57D7D6-0930-C84D-82CB-FCFECE804D46}"/>
              </a:ext>
            </a:extLst>
          </p:cNvPr>
          <p:cNvSpPr/>
          <p:nvPr/>
        </p:nvSpPr>
        <p:spPr>
          <a:xfrm>
            <a:off x="6390339" y="7118134"/>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9720F706-0463-C246-8997-BD6A003355C2}"/>
              </a:ext>
            </a:extLst>
          </p:cNvPr>
          <p:cNvSpPr/>
          <p:nvPr/>
        </p:nvSpPr>
        <p:spPr>
          <a:xfrm>
            <a:off x="6390339" y="7302010"/>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8569A5B0-3A9E-824E-9187-DBE68C0B34E3}"/>
              </a:ext>
            </a:extLst>
          </p:cNvPr>
          <p:cNvSpPr/>
          <p:nvPr/>
        </p:nvSpPr>
        <p:spPr>
          <a:xfrm>
            <a:off x="6390339" y="7485212"/>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A235E68C-7F83-EA43-B443-D6A024394D2B}"/>
              </a:ext>
            </a:extLst>
          </p:cNvPr>
          <p:cNvSpPr/>
          <p:nvPr/>
        </p:nvSpPr>
        <p:spPr>
          <a:xfrm>
            <a:off x="6390339" y="7670040"/>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29F9ED87-AD4A-2F4B-AAE7-5CB5A5DD9554}"/>
              </a:ext>
            </a:extLst>
          </p:cNvPr>
          <p:cNvSpPr/>
          <p:nvPr/>
        </p:nvSpPr>
        <p:spPr>
          <a:xfrm>
            <a:off x="6390339" y="7854271"/>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BBC34A91-831C-4147-9311-197F68A9EBD7}"/>
              </a:ext>
            </a:extLst>
          </p:cNvPr>
          <p:cNvSpPr txBox="1"/>
          <p:nvPr/>
        </p:nvSpPr>
        <p:spPr>
          <a:xfrm>
            <a:off x="462113" y="171687"/>
            <a:ext cx="5595787" cy="738664"/>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Template for Collecting Information about All Financial</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Relationships from Nurse Planners, Content Expert, Faculty, and Others</a:t>
            </a:r>
          </a:p>
        </p:txBody>
      </p:sp>
      <p:sp>
        <p:nvSpPr>
          <p:cNvPr id="89" name="Rectangle 88">
            <a:extLst>
              <a:ext uri="{FF2B5EF4-FFF2-40B4-BE49-F238E27FC236}">
                <a16:creationId xmlns:a16="http://schemas.microsoft.com/office/drawing/2014/main" id="{63395976-2183-174B-9070-8C125080DA14}"/>
              </a:ext>
            </a:extLst>
          </p:cNvPr>
          <p:cNvSpPr/>
          <p:nvPr/>
        </p:nvSpPr>
        <p:spPr>
          <a:xfrm>
            <a:off x="457200" y="8485620"/>
            <a:ext cx="6858000" cy="10302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3971C75-BCF9-C245-95A3-C26BB61789A2}"/>
              </a:ext>
            </a:extLst>
          </p:cNvPr>
          <p:cNvSpPr/>
          <p:nvPr/>
        </p:nvSpPr>
        <p:spPr>
          <a:xfrm>
            <a:off x="447963" y="8855752"/>
            <a:ext cx="6873587" cy="6463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Use this template to collect all relevant financial relationships of prospective planners, faculty, and others who may control educational content before they assume their role in the education. As an alternative to collecting disclosure information for each activity, if your planners and faculty are a set group of individuals, you might choose to collect this information on an annual or periodic basis and ask the individuals to update if any information changes during the year.</a:t>
            </a:r>
          </a:p>
        </p:txBody>
      </p:sp>
      <p:sp>
        <p:nvSpPr>
          <p:cNvPr id="92" name="TextBox 91">
            <a:extLst>
              <a:ext uri="{FF2B5EF4-FFF2-40B4-BE49-F238E27FC236}">
                <a16:creationId xmlns:a16="http://schemas.microsoft.com/office/drawing/2014/main" id="{1DEB0624-0208-A24E-947F-8E0E09002AEA}"/>
              </a:ext>
            </a:extLst>
          </p:cNvPr>
          <p:cNvSpPr txBox="1"/>
          <p:nvPr/>
        </p:nvSpPr>
        <p:spPr>
          <a:xfrm>
            <a:off x="801533" y="8567589"/>
            <a:ext cx="3534942"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Primary Nurse Planner or Nurse Planner  </a:t>
            </a:r>
          </a:p>
          <a:p>
            <a:endParaRPr lang="en-US" sz="1100" b="1" dirty="0">
              <a:latin typeface="Arial" panose="020B0604020202020204" pitchFamily="34" charset="0"/>
              <a:cs typeface="Arial" panose="020B0604020202020204" pitchFamily="34" charset="0"/>
            </a:endParaRPr>
          </a:p>
        </p:txBody>
      </p:sp>
      <p:sp>
        <p:nvSpPr>
          <p:cNvPr id="93" name="Oval 92">
            <a:extLst>
              <a:ext uri="{FF2B5EF4-FFF2-40B4-BE49-F238E27FC236}">
                <a16:creationId xmlns:a16="http://schemas.microsoft.com/office/drawing/2014/main" id="{C4B2DA6C-67E9-DE43-AE8B-D38327D1A12C}"/>
              </a:ext>
            </a:extLst>
          </p:cNvPr>
          <p:cNvSpPr/>
          <p:nvPr/>
        </p:nvSpPr>
        <p:spPr>
          <a:xfrm>
            <a:off x="539829" y="8561028"/>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Graphic 93" descr="Badge Tick">
            <a:extLst>
              <a:ext uri="{FF2B5EF4-FFF2-40B4-BE49-F238E27FC236}">
                <a16:creationId xmlns:a16="http://schemas.microsoft.com/office/drawing/2014/main" id="{905F4477-C909-B64F-B336-934DE3F618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8488744"/>
            <a:ext cx="425443" cy="425441"/>
          </a:xfrm>
          <a:prstGeom prst="rect">
            <a:avLst/>
          </a:prstGeom>
        </p:spPr>
      </p:pic>
      <p:graphicFrame>
        <p:nvGraphicFramePr>
          <p:cNvPr id="95" name="Table 94">
            <a:extLst>
              <a:ext uri="{FF2B5EF4-FFF2-40B4-BE49-F238E27FC236}">
                <a16:creationId xmlns:a16="http://schemas.microsoft.com/office/drawing/2014/main" id="{52046A4A-847A-3D4F-9BC5-59AE6AEB1296}"/>
              </a:ext>
            </a:extLst>
          </p:cNvPr>
          <p:cNvGraphicFramePr>
            <a:graphicFrameLocks noGrp="1"/>
          </p:cNvGraphicFramePr>
          <p:nvPr>
            <p:extLst>
              <p:ext uri="{D42A27DB-BD31-4B8C-83A1-F6EECF244321}">
                <p14:modId xmlns:p14="http://schemas.microsoft.com/office/powerpoint/2010/main" val="3585785578"/>
              </p:ext>
            </p:extLst>
          </p:nvPr>
        </p:nvGraphicFramePr>
        <p:xfrm>
          <a:off x="444410" y="883494"/>
          <a:ext cx="6865877" cy="2050438"/>
        </p:xfrm>
        <a:graphic>
          <a:graphicData uri="http://schemas.openxmlformats.org/drawingml/2006/table">
            <a:tbl>
              <a:tblPr firstRow="1" firstCol="1" lastRow="1" lastCol="1" bandRow="1" bandCol="1">
                <a:tableStyleId>{5C22544A-7EE6-4342-B048-85BDC9FD1C3A}</a:tableStyleId>
              </a:tblPr>
              <a:tblGrid>
                <a:gridCol w="3194796">
                  <a:extLst>
                    <a:ext uri="{9D8B030D-6E8A-4147-A177-3AD203B41FA5}">
                      <a16:colId xmlns:a16="http://schemas.microsoft.com/office/drawing/2014/main" val="508094932"/>
                    </a:ext>
                  </a:extLst>
                </a:gridCol>
                <a:gridCol w="3671081">
                  <a:extLst>
                    <a:ext uri="{9D8B030D-6E8A-4147-A177-3AD203B41FA5}">
                      <a16:colId xmlns:a16="http://schemas.microsoft.com/office/drawing/2014/main" val="856284861"/>
                    </a:ext>
                  </a:extLst>
                </a:gridCol>
              </a:tblGrid>
              <a:tr h="2050438">
                <a:tc>
                  <a:txBody>
                    <a:bodyPr/>
                    <a:lstStyle/>
                    <a:p>
                      <a:pPr marL="0" marR="0" algn="l">
                        <a:lnSpc>
                          <a:spcPct val="100000"/>
                        </a:lnSpc>
                        <a:spcBef>
                          <a:spcPts val="0"/>
                        </a:spcBef>
                        <a:spcAft>
                          <a:spcPts val="0"/>
                        </a:spcAft>
                      </a:pPr>
                      <a:r>
                        <a:rPr lang="en-US" sz="1000" b="1" i="0" u="none" spc="-25" dirty="0">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To be completed by Primary Nurse Planner or designee: </a:t>
                      </a:r>
                    </a:p>
                    <a:p>
                      <a:pPr marL="0" marR="0" algn="l">
                        <a:lnSpc>
                          <a:spcPct val="100000"/>
                        </a:lnSpc>
                        <a:spcBef>
                          <a:spcPts val="0"/>
                        </a:spcBef>
                        <a:spcAft>
                          <a:spcPts val="0"/>
                        </a:spcAft>
                      </a:pPr>
                      <a:endParaRPr lang="en-US" sz="900" b="1" i="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Name of Individual /credentials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1" spc="0" dirty="0">
                          <a:solidFill>
                            <a:schemeClr val="tx1"/>
                          </a:solidFill>
                          <a:effectLst/>
                          <a:latin typeface="Arial" panose="020B0604020202020204" pitchFamily="34" charset="0"/>
                          <a:cs typeface="Arial" panose="020B0604020202020204" pitchFamily="34" charset="0"/>
                        </a:rPr>
                        <a:t>Example Dr. Jones </a:t>
                      </a:r>
                      <a:r>
                        <a:rPr lang="en-US" sz="900" b="0" i="1" spc="0" dirty="0" err="1">
                          <a:solidFill>
                            <a:schemeClr val="tx1"/>
                          </a:solidFill>
                          <a:effectLst/>
                          <a:latin typeface="Arial" panose="020B0604020202020204" pitchFamily="34" charset="0"/>
                          <a:cs typeface="Arial" panose="020B0604020202020204" pitchFamily="34" charset="0"/>
                        </a:rPr>
                        <a:t>Phd</a:t>
                      </a:r>
                      <a:r>
                        <a:rPr lang="en-US" sz="900" b="0" i="1" spc="0" dirty="0">
                          <a:solidFill>
                            <a:schemeClr val="tx1"/>
                          </a:solidFill>
                          <a:effectLst/>
                          <a:latin typeface="Arial" panose="020B0604020202020204" pitchFamily="34" charset="0"/>
                          <a:cs typeface="Arial" panose="020B0604020202020204" pitchFamily="34" charset="0"/>
                        </a:rPr>
                        <a:t>, MSN, BSN</a:t>
                      </a:r>
                      <a:endPar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a:t>
                      </a:r>
                      <a:endPar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Title of NCPD Activity: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Care of IV sites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a:t>
                      </a:r>
                      <a:endPar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Date and location of  NCPD activity:</a:t>
                      </a:r>
                    </a:p>
                    <a:p>
                      <a:pPr marL="0" marR="0" algn="l">
                        <a:lnSpc>
                          <a:spcPct val="100000"/>
                        </a:lnSpc>
                        <a:spcBef>
                          <a:spcPts val="0"/>
                        </a:spcBef>
                        <a:spcAft>
                          <a:spcPts val="0"/>
                        </a:spcAft>
                      </a:pPr>
                      <a:r>
                        <a:rPr lang="en-US" sz="900" b="0" i="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June 30, 2021 </a:t>
                      </a:r>
                    </a:p>
                    <a:p>
                      <a:pPr marL="0" marR="0" algn="l">
                        <a:lnSpc>
                          <a:spcPct val="100000"/>
                        </a:lnSpc>
                        <a:spcBef>
                          <a:spcPts val="0"/>
                        </a:spcBef>
                        <a:spcAft>
                          <a:spcPts val="0"/>
                        </a:spcAft>
                      </a:pPr>
                      <a:r>
                        <a:rPr lang="en-US" sz="700" b="0" i="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a:t>
                      </a:r>
                      <a:endParaRPr lang="en-US" sz="900" b="0" i="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solidFill>
                      <a:schemeClr val="bg1">
                        <a:lumMod val="95000"/>
                      </a:schemeClr>
                    </a:solidFill>
                  </a:tcPr>
                </a:tc>
                <a:tc>
                  <a:txBody>
                    <a:bodyPr/>
                    <a:lstStyle/>
                    <a:p>
                      <a:pPr marL="0" marR="0" algn="l">
                        <a:lnSpc>
                          <a:spcPct val="100000"/>
                        </a:lnSpc>
                        <a:spcBef>
                          <a:spcPts val="0"/>
                        </a:spcBef>
                        <a:spcAft>
                          <a:spcPts val="0"/>
                        </a:spcAft>
                      </a:pP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solidFill>
                      <a:schemeClr val="bg1">
                        <a:lumMod val="95000"/>
                      </a:schemeClr>
                    </a:solidFill>
                  </a:tcPr>
                </a:tc>
                <a:extLst>
                  <a:ext uri="{0D108BD9-81ED-4DB2-BD59-A6C34878D82A}">
                    <a16:rowId xmlns:a16="http://schemas.microsoft.com/office/drawing/2014/main" val="2103233583"/>
                  </a:ext>
                </a:extLst>
              </a:tr>
            </a:tbl>
          </a:graphicData>
        </a:graphic>
      </p:graphicFrame>
      <p:sp>
        <p:nvSpPr>
          <p:cNvPr id="98" name="TextBox 97">
            <a:extLst>
              <a:ext uri="{FF2B5EF4-FFF2-40B4-BE49-F238E27FC236}">
                <a16:creationId xmlns:a16="http://schemas.microsoft.com/office/drawing/2014/main" id="{9ABDC307-74C5-F74F-8C03-A1DF24FCCAFD}"/>
              </a:ext>
            </a:extLst>
          </p:cNvPr>
          <p:cNvSpPr txBox="1"/>
          <p:nvPr/>
        </p:nvSpPr>
        <p:spPr>
          <a:xfrm>
            <a:off x="3942030" y="1021837"/>
            <a:ext cx="3335633" cy="661720"/>
          </a:xfrm>
          <a:prstGeom prst="rect">
            <a:avLst/>
          </a:prstGeom>
          <a:noFill/>
        </p:spPr>
        <p:txBody>
          <a:bodyPr wrap="square" rtlCol="0">
            <a:spAutoFit/>
          </a:bodyPr>
          <a:lstStyle/>
          <a:p>
            <a:pPr marL="114300"/>
            <a:r>
              <a:rPr lang="en-US" sz="1000" b="1" dirty="0">
                <a:solidFill>
                  <a:srgbClr val="7030A0"/>
                </a:solidFill>
                <a:latin typeface="Arial" panose="020B0604020202020204" pitchFamily="34" charset="0"/>
                <a:cs typeface="Arial" panose="020B0604020202020204" pitchFamily="34" charset="0"/>
              </a:rPr>
              <a:t>Individual’s prospective role(s) in NCPD activity </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Identify the prospective role(s) that this person may have in the planning and delivery of this education </a:t>
            </a:r>
            <a:r>
              <a:rPr lang="en-US" sz="900" i="1" dirty="0">
                <a:latin typeface="Arial" panose="020B0604020202020204" pitchFamily="34" charset="0"/>
                <a:cs typeface="Arial" panose="020B0604020202020204" pitchFamily="34" charset="0"/>
              </a:rPr>
              <a:t>(choose all that apply)</a:t>
            </a:r>
          </a:p>
        </p:txBody>
      </p:sp>
      <p:sp>
        <p:nvSpPr>
          <p:cNvPr id="99" name="Rectangle 98">
            <a:extLst>
              <a:ext uri="{FF2B5EF4-FFF2-40B4-BE49-F238E27FC236}">
                <a16:creationId xmlns:a16="http://schemas.microsoft.com/office/drawing/2014/main" id="{324E208A-0157-0D47-B2D9-1B7835ED9A3E}"/>
              </a:ext>
            </a:extLst>
          </p:cNvPr>
          <p:cNvSpPr/>
          <p:nvPr/>
        </p:nvSpPr>
        <p:spPr>
          <a:xfrm>
            <a:off x="3876964" y="1621939"/>
            <a:ext cx="3335633" cy="1215717"/>
          </a:xfrm>
          <a:prstGeom prst="rect">
            <a:avLst/>
          </a:prstGeom>
        </p:spPr>
        <p:txBody>
          <a:bodyPr wrap="square">
            <a:spAutoFit/>
          </a:bodyPr>
          <a:lstStyle/>
          <a:p>
            <a:pPr marL="114300"/>
            <a:r>
              <a:rPr lang="en-US" sz="800" dirty="0">
                <a:latin typeface="Arial" panose="020B0604020202020204" pitchFamily="34" charset="0"/>
                <a:cs typeface="Arial" panose="020B0604020202020204" pitchFamily="34" charset="0"/>
              </a:rPr>
              <a:t>Primary Nurse Planner/Nurse Planner </a:t>
            </a:r>
          </a:p>
          <a:p>
            <a:pPr marL="114300">
              <a:spcBef>
                <a:spcPts val="600"/>
              </a:spcBef>
            </a:pPr>
            <a:r>
              <a:rPr lang="en-US" sz="800" dirty="0">
                <a:latin typeface="Arial" panose="020B0604020202020204" pitchFamily="34" charset="0"/>
                <a:cs typeface="Arial" panose="020B0604020202020204" pitchFamily="34" charset="0"/>
              </a:rPr>
              <a:t>Content Expert </a:t>
            </a:r>
          </a:p>
          <a:p>
            <a:pPr marL="114300">
              <a:spcBef>
                <a:spcPts val="600"/>
              </a:spcBef>
            </a:pPr>
            <a:r>
              <a:rPr lang="en-US" sz="800" dirty="0">
                <a:latin typeface="Arial" panose="020B0604020202020204" pitchFamily="34" charset="0"/>
                <a:cs typeface="Arial" panose="020B0604020202020204" pitchFamily="34" charset="0"/>
              </a:rPr>
              <a:t>Teacher, Instructor, Faculty</a:t>
            </a:r>
            <a:endParaRPr lang="en-US" sz="800" i="1" dirty="0">
              <a:highlight>
                <a:srgbClr val="FFFF00"/>
              </a:highlight>
              <a:latin typeface="Arial" panose="020B0604020202020204" pitchFamily="34" charset="0"/>
              <a:ea typeface="Calibri Light" charset="0"/>
              <a:cs typeface="Arial" panose="020B0604020202020204" pitchFamily="34" charset="0"/>
            </a:endParaRPr>
          </a:p>
          <a:p>
            <a:pPr marL="114300">
              <a:spcBef>
                <a:spcPts val="600"/>
              </a:spcBef>
            </a:pPr>
            <a:r>
              <a:rPr lang="en-US" sz="800" dirty="0">
                <a:latin typeface="Arial" panose="020B0604020202020204" pitchFamily="34" charset="0"/>
                <a:ea typeface="Calibri Light" charset="0"/>
                <a:cs typeface="Arial" panose="020B0604020202020204" pitchFamily="34" charset="0"/>
              </a:rPr>
              <a:t>Author, Writer</a:t>
            </a:r>
          </a:p>
          <a:p>
            <a:pPr marL="114300">
              <a:spcBef>
                <a:spcPts val="600"/>
              </a:spcBef>
            </a:pPr>
            <a:r>
              <a:rPr lang="en-US" sz="800" dirty="0">
                <a:latin typeface="Arial" panose="020B0604020202020204" pitchFamily="34" charset="0"/>
                <a:ea typeface="Calibri Light" charset="0"/>
                <a:cs typeface="Arial" panose="020B0604020202020204" pitchFamily="34" charset="0"/>
              </a:rPr>
              <a:t>Content Reviewer</a:t>
            </a:r>
            <a:endParaRPr lang="en-US" sz="900" dirty="0">
              <a:latin typeface="Arial" panose="020B0604020202020204" pitchFamily="34" charset="0"/>
              <a:ea typeface="Calibri Light" charset="0"/>
              <a:cs typeface="Arial" panose="020B0604020202020204" pitchFamily="34" charset="0"/>
            </a:endParaRPr>
          </a:p>
          <a:p>
            <a:pPr marL="114300">
              <a:spcBef>
                <a:spcPts val="600"/>
              </a:spcBef>
            </a:pPr>
            <a:r>
              <a:rPr lang="en-US" sz="800" dirty="0">
                <a:latin typeface="Arial" panose="020B0604020202020204" pitchFamily="34" charset="0"/>
                <a:ea typeface="Calibri Light" charset="0"/>
                <a:cs typeface="Arial" panose="020B0604020202020204" pitchFamily="34" charset="0"/>
              </a:rPr>
              <a:t>Other _____________________________________________</a:t>
            </a:r>
            <a:endParaRPr lang="en-US" sz="1000" dirty="0">
              <a:latin typeface="Arial" panose="020B0604020202020204" pitchFamily="34" charset="0"/>
              <a:ea typeface="Calibri Light" charset="0"/>
              <a:cs typeface="Arial" panose="020B0604020202020204" pitchFamily="34" charset="0"/>
            </a:endParaRPr>
          </a:p>
        </p:txBody>
      </p:sp>
      <p:sp>
        <p:nvSpPr>
          <p:cNvPr id="100" name="Rectangle 99">
            <a:extLst>
              <a:ext uri="{FF2B5EF4-FFF2-40B4-BE49-F238E27FC236}">
                <a16:creationId xmlns:a16="http://schemas.microsoft.com/office/drawing/2014/main" id="{34A5F463-474A-174C-9F28-997AAFA1814D}"/>
              </a:ext>
            </a:extLst>
          </p:cNvPr>
          <p:cNvSpPr/>
          <p:nvPr/>
        </p:nvSpPr>
        <p:spPr>
          <a:xfrm>
            <a:off x="3884673" y="2276281"/>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800F9640-C9EF-AC43-9E36-FCF8DBC4B981}"/>
              </a:ext>
            </a:extLst>
          </p:cNvPr>
          <p:cNvSpPr/>
          <p:nvPr/>
        </p:nvSpPr>
        <p:spPr>
          <a:xfrm>
            <a:off x="3884673" y="2064987"/>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573CA540-86D6-0945-B87D-BC76850B840C}"/>
              </a:ext>
            </a:extLst>
          </p:cNvPr>
          <p:cNvSpPr/>
          <p:nvPr/>
        </p:nvSpPr>
        <p:spPr>
          <a:xfrm>
            <a:off x="3884673" y="1868179"/>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D7C43898-09BE-9F43-82A2-76D3228AE308}"/>
              </a:ext>
            </a:extLst>
          </p:cNvPr>
          <p:cNvSpPr/>
          <p:nvPr/>
        </p:nvSpPr>
        <p:spPr>
          <a:xfrm>
            <a:off x="3884673" y="1655303"/>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latin typeface="Arial" panose="020B0604020202020204" pitchFamily="34" charset="0"/>
                <a:cs typeface="Arial" panose="020B0604020202020204" pitchFamily="34" charset="0"/>
              </a:rPr>
              <a:t>X</a:t>
            </a:r>
          </a:p>
        </p:txBody>
      </p:sp>
      <p:sp>
        <p:nvSpPr>
          <p:cNvPr id="107" name="Rectangle 106">
            <a:extLst>
              <a:ext uri="{FF2B5EF4-FFF2-40B4-BE49-F238E27FC236}">
                <a16:creationId xmlns:a16="http://schemas.microsoft.com/office/drawing/2014/main" id="{E03ADCB0-1070-E14C-97B9-60093D8E633E}"/>
              </a:ext>
            </a:extLst>
          </p:cNvPr>
          <p:cNvSpPr/>
          <p:nvPr/>
        </p:nvSpPr>
        <p:spPr>
          <a:xfrm>
            <a:off x="3884673" y="2473089"/>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4804AC8-9B85-5745-874D-81BCA3CC169A}"/>
              </a:ext>
            </a:extLst>
          </p:cNvPr>
          <p:cNvSpPr/>
          <p:nvPr/>
        </p:nvSpPr>
        <p:spPr>
          <a:xfrm>
            <a:off x="171643" y="9565355"/>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9D1F4C86-EEED-EA43-9927-CA0A61C8153C}"/>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4 of 9</a:t>
            </a:r>
          </a:p>
        </p:txBody>
      </p:sp>
      <p:sp>
        <p:nvSpPr>
          <p:cNvPr id="37" name="Rectangle 36">
            <a:extLst>
              <a:ext uri="{FF2B5EF4-FFF2-40B4-BE49-F238E27FC236}">
                <a16:creationId xmlns:a16="http://schemas.microsoft.com/office/drawing/2014/main" id="{C807424B-0A3F-40F8-BAE1-C124B0B24D20}"/>
              </a:ext>
            </a:extLst>
          </p:cNvPr>
          <p:cNvSpPr/>
          <p:nvPr/>
        </p:nvSpPr>
        <p:spPr>
          <a:xfrm>
            <a:off x="3884673" y="2663288"/>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pic>
        <p:nvPicPr>
          <p:cNvPr id="39" name="Graphic 38" descr="Badge Tick">
            <a:extLst>
              <a:ext uri="{FF2B5EF4-FFF2-40B4-BE49-F238E27FC236}">
                <a16:creationId xmlns:a16="http://schemas.microsoft.com/office/drawing/2014/main" id="{D3910221-00BB-45CB-95EB-F609E9DC7A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91771" y="1062122"/>
            <a:ext cx="425443" cy="425441"/>
          </a:xfrm>
          <a:prstGeom prst="rect">
            <a:avLst/>
          </a:prstGeom>
        </p:spPr>
      </p:pic>
    </p:spTree>
    <p:extLst>
      <p:ext uri="{BB962C8B-B14F-4D97-AF65-F5344CB8AC3E}">
        <p14:creationId xmlns:p14="http://schemas.microsoft.com/office/powerpoint/2010/main" val="204644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B71546-05F8-EC49-990B-C45E1E8193C2}"/>
              </a:ext>
            </a:extLst>
          </p:cNvPr>
          <p:cNvSpPr/>
          <p:nvPr/>
        </p:nvSpPr>
        <p:spPr>
          <a:xfrm>
            <a:off x="457199" y="2953954"/>
            <a:ext cx="6865753" cy="136511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59A722-4D81-3A4A-B6C9-40CCBF2C41E4}"/>
              </a:ext>
            </a:extLst>
          </p:cNvPr>
          <p:cNvSpPr/>
          <p:nvPr/>
        </p:nvSpPr>
        <p:spPr>
          <a:xfrm>
            <a:off x="464947" y="4345439"/>
            <a:ext cx="6858004" cy="229684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a:solidFill>
                <a:schemeClr val="tx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545C8CEC-5383-7C4F-B17C-33AC8A9B29DE}"/>
              </a:ext>
            </a:extLst>
          </p:cNvPr>
          <p:cNvGraphicFramePr>
            <a:graphicFrameLocks noGrp="1"/>
          </p:cNvGraphicFramePr>
          <p:nvPr>
            <p:extLst>
              <p:ext uri="{D42A27DB-BD31-4B8C-83A1-F6EECF244321}">
                <p14:modId xmlns:p14="http://schemas.microsoft.com/office/powerpoint/2010/main" val="912625371"/>
              </p:ext>
            </p:extLst>
          </p:nvPr>
        </p:nvGraphicFramePr>
        <p:xfrm>
          <a:off x="450761" y="6671151"/>
          <a:ext cx="6872191" cy="2781831"/>
        </p:xfrm>
        <a:graphic>
          <a:graphicData uri="http://schemas.openxmlformats.org/drawingml/2006/table">
            <a:tbl>
              <a:tblPr firstRow="1" firstCol="1" lastRow="1" lastCol="1" bandRow="1" bandCol="1">
                <a:tableStyleId>{5C22544A-7EE6-4342-B048-85BDC9FD1C3A}</a:tableStyleId>
              </a:tblPr>
              <a:tblGrid>
                <a:gridCol w="1700216">
                  <a:extLst>
                    <a:ext uri="{9D8B030D-6E8A-4147-A177-3AD203B41FA5}">
                      <a16:colId xmlns:a16="http://schemas.microsoft.com/office/drawing/2014/main" val="508094932"/>
                    </a:ext>
                  </a:extLst>
                </a:gridCol>
                <a:gridCol w="1186530">
                  <a:extLst>
                    <a:ext uri="{9D8B030D-6E8A-4147-A177-3AD203B41FA5}">
                      <a16:colId xmlns:a16="http://schemas.microsoft.com/office/drawing/2014/main" val="3139487827"/>
                    </a:ext>
                  </a:extLst>
                </a:gridCol>
                <a:gridCol w="2913198">
                  <a:extLst>
                    <a:ext uri="{9D8B030D-6E8A-4147-A177-3AD203B41FA5}">
                      <a16:colId xmlns:a16="http://schemas.microsoft.com/office/drawing/2014/main" val="856284861"/>
                    </a:ext>
                  </a:extLst>
                </a:gridCol>
                <a:gridCol w="1072247">
                  <a:extLst>
                    <a:ext uri="{9D8B030D-6E8A-4147-A177-3AD203B41FA5}">
                      <a16:colId xmlns:a16="http://schemas.microsoft.com/office/drawing/2014/main" val="873301672"/>
                    </a:ext>
                  </a:extLst>
                </a:gridCol>
              </a:tblGrid>
              <a:tr h="267537">
                <a:tc>
                  <a:txBody>
                    <a:bodyPr/>
                    <a:lstStyle/>
                    <a:p>
                      <a:pPr marL="0" marR="0" algn="ctr">
                        <a:lnSpc>
                          <a:spcPct val="100000"/>
                        </a:lnSpc>
                        <a:spcBef>
                          <a:spcPts val="0"/>
                        </a:spcBef>
                        <a:spcAft>
                          <a:spcPts val="0"/>
                        </a:spcAft>
                      </a:pPr>
                      <a:r>
                        <a:rPr lang="en-US" sz="1000" b="1" u="none" spc="0" dirty="0">
                          <a:solidFill>
                            <a:schemeClr val="tx1"/>
                          </a:solidFill>
                          <a:effectLst/>
                          <a:latin typeface="Arial" panose="020B0604020202020204" pitchFamily="34" charset="0"/>
                          <a:cs typeface="Arial" panose="020B0604020202020204" pitchFamily="34" charset="0"/>
                        </a:rPr>
                        <a:t>A</a:t>
                      </a:r>
                    </a:p>
                  </a:txBody>
                  <a:tcPr marL="68580" marR="68580" marT="73152" marB="73152"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0000"/>
                        </a:lnSpc>
                        <a:spcBef>
                          <a:spcPts val="0"/>
                        </a:spcBef>
                        <a:spcAft>
                          <a:spcPts val="0"/>
                        </a:spcAft>
                      </a:pPr>
                      <a:r>
                        <a:rPr lang="en-US" sz="1000" b="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t>
                      </a:r>
                    </a:p>
                  </a:txBody>
                  <a:tcPr marL="68580" marR="68580" marT="73152" marB="73152"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0000"/>
                        </a:lnSpc>
                        <a:spcBef>
                          <a:spcPts val="200"/>
                        </a:spcBef>
                        <a:spcAft>
                          <a:spcPts val="0"/>
                        </a:spcAft>
                      </a:pPr>
                      <a:r>
                        <a:rPr lang="en-US" sz="10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p>
                  </a:txBody>
                  <a:tcPr marL="68580" marR="68580" marT="73152" marB="73152"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0000"/>
                        </a:lnSpc>
                        <a:spcBef>
                          <a:spcPts val="0"/>
                        </a:spcBef>
                        <a:spcAft>
                          <a:spcPts val="0"/>
                        </a:spcAft>
                      </a:pPr>
                      <a:r>
                        <a:rPr lang="en-US" sz="1000" b="1" spc="-25">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p>
                  </a:txBody>
                  <a:tcPr marL="68580" marR="68580" marT="73152" marB="73152"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51785643"/>
                  </a:ext>
                </a:extLst>
              </a:tr>
              <a:tr h="404035">
                <a:tc>
                  <a:txBody>
                    <a:bodyPr/>
                    <a:lstStyle/>
                    <a:p>
                      <a:pPr marL="0" marR="0" algn="l">
                        <a:lnSpc>
                          <a:spcPct val="100000"/>
                        </a:lnSpc>
                        <a:spcBef>
                          <a:spcPts val="0"/>
                        </a:spcBef>
                        <a:spcAft>
                          <a:spcPts val="0"/>
                        </a:spcAft>
                      </a:pPr>
                      <a:r>
                        <a:rPr lang="en-US" sz="1000" b="1" u="none" spc="0" dirty="0">
                          <a:solidFill>
                            <a:schemeClr val="tx1"/>
                          </a:solidFill>
                          <a:effectLst/>
                          <a:latin typeface="Arial" panose="020B0604020202020204" pitchFamily="34" charset="0"/>
                          <a:cs typeface="Arial" panose="020B0604020202020204" pitchFamily="34" charset="0"/>
                        </a:rPr>
                        <a:t>NAME OF PERSON</a:t>
                      </a:r>
                    </a:p>
                  </a:txBody>
                  <a:tcPr marL="68580" marR="68580" marT="73152" marB="7315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US" sz="1000" b="1" u="none" spc="-25">
                          <a:solidFill>
                            <a:schemeClr val="tx1"/>
                          </a:solidFill>
                          <a:effectLst/>
                          <a:latin typeface="Arial" panose="020B0604020202020204" pitchFamily="34" charset="0"/>
                          <a:ea typeface="Times New Roman" panose="02020603050405020304" pitchFamily="18" charset="0"/>
                          <a:cs typeface="Arial" panose="020B0604020202020204" pitchFamily="34" charset="0"/>
                        </a:rPr>
                        <a:t>ROLE(S) IN ACTIVITY</a:t>
                      </a:r>
                    </a:p>
                  </a:txBody>
                  <a:tcPr marL="68580" marR="68580" marT="73152" marB="7315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200"/>
                        </a:spcBef>
                        <a:spcAft>
                          <a:spcPts val="0"/>
                        </a:spcAft>
                      </a:pPr>
                      <a:r>
                        <a:rPr lang="en-US" sz="1000" b="1" u="none" spc="0" dirty="0">
                          <a:solidFill>
                            <a:schemeClr val="tx1"/>
                          </a:solidFill>
                          <a:effectLst/>
                          <a:latin typeface="Arial" panose="020B0604020202020204" pitchFamily="34" charset="0"/>
                          <a:cs typeface="Arial" panose="020B0604020202020204" pitchFamily="34" charset="0"/>
                        </a:rPr>
                        <a:t>STEP(S) TAKEN TO MITIGATE RELEVANT FINANCIAL RELATIONSHIP</a:t>
                      </a:r>
                      <a:endParaRPr lang="en-US" sz="10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US" sz="1000" b="1" spc="-25">
                          <a:solidFill>
                            <a:schemeClr val="tx1"/>
                          </a:solidFill>
                          <a:effectLst/>
                          <a:latin typeface="Arial" panose="020B0604020202020204" pitchFamily="34" charset="0"/>
                          <a:ea typeface="Times New Roman" panose="02020603050405020304" pitchFamily="18" charset="0"/>
                          <a:cs typeface="Arial" panose="020B0604020202020204" pitchFamily="34" charset="0"/>
                        </a:rPr>
                        <a:t>DATE IMPLEMENTED</a:t>
                      </a:r>
                    </a:p>
                  </a:txBody>
                  <a:tcPr marL="68580" marR="68580" marT="73152" marB="7315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30164709"/>
                  </a:ext>
                </a:extLst>
              </a:tr>
              <a:tr h="545994">
                <a:tc>
                  <a:txBody>
                    <a:bodyPr/>
                    <a:lstStyle/>
                    <a:p>
                      <a:pPr marL="0" marR="0" algn="l">
                        <a:lnSpc>
                          <a:spcPts val="1100"/>
                        </a:lnSpc>
                        <a:spcBef>
                          <a:spcPts val="200"/>
                        </a:spcBef>
                        <a:spcAft>
                          <a:spcPts val="200"/>
                        </a:spcAft>
                      </a:pPr>
                      <a:r>
                        <a:rPr lang="en-US" sz="1000" b="0" i="1" spc="0" dirty="0">
                          <a:solidFill>
                            <a:schemeClr val="tx1"/>
                          </a:solidFill>
                          <a:effectLst/>
                          <a:latin typeface="Arial" panose="020B0604020202020204" pitchFamily="34" charset="0"/>
                          <a:cs typeface="Arial" panose="020B0604020202020204" pitchFamily="34" charset="0"/>
                        </a:rPr>
                        <a:t>Example: Dr. Jones </a:t>
                      </a:r>
                      <a:r>
                        <a:rPr lang="en-US" sz="1000" b="0" i="1" spc="0" dirty="0" err="1">
                          <a:solidFill>
                            <a:schemeClr val="tx1"/>
                          </a:solidFill>
                          <a:effectLst/>
                          <a:latin typeface="Arial" panose="020B0604020202020204" pitchFamily="34" charset="0"/>
                          <a:cs typeface="Arial" panose="020B0604020202020204" pitchFamily="34" charset="0"/>
                        </a:rPr>
                        <a:t>Phd</a:t>
                      </a:r>
                      <a:r>
                        <a:rPr lang="en-US" sz="1000" b="0" i="1" spc="0" dirty="0">
                          <a:solidFill>
                            <a:schemeClr val="tx1"/>
                          </a:solidFill>
                          <a:effectLst/>
                          <a:latin typeface="Arial" panose="020B0604020202020204" pitchFamily="34" charset="0"/>
                          <a:cs typeface="Arial" panose="020B0604020202020204" pitchFamily="34" charset="0"/>
                        </a:rPr>
                        <a:t>, MSN, BSN</a:t>
                      </a:r>
                      <a:endPar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lvl="0" indent="0" algn="l" defTabSz="457200" rtl="0" eaLnBrk="1" fontAlgn="auto" latinLnBrk="0" hangingPunct="1">
                        <a:lnSpc>
                          <a:spcPts val="1100"/>
                        </a:lnSpc>
                        <a:spcBef>
                          <a:spcPts val="200"/>
                        </a:spcBef>
                        <a:spcAft>
                          <a:spcPts val="200"/>
                        </a:spcAft>
                        <a:buClrTx/>
                        <a:buSzTx/>
                        <a:buFontTx/>
                        <a:buNone/>
                        <a:tabLst/>
                        <a:defRPr/>
                      </a:pPr>
                      <a:r>
                        <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Planning Committee member / speaker </a:t>
                      </a:r>
                    </a:p>
                    <a:p>
                      <a:pPr marL="0" marR="0" algn="l">
                        <a:lnSpc>
                          <a:spcPts val="1100"/>
                        </a:lnSpc>
                        <a:spcBef>
                          <a:spcPts val="200"/>
                        </a:spcBef>
                        <a:spcAft>
                          <a:spcPts val="200"/>
                        </a:spcAft>
                      </a:pPr>
                      <a:endPar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lvl="0" indent="0" algn="l" defTabSz="457200" rtl="0" eaLnBrk="1" fontAlgn="auto" latinLnBrk="0" hangingPunct="1">
                        <a:lnSpc>
                          <a:spcPts val="1100"/>
                        </a:lnSpc>
                        <a:spcBef>
                          <a:spcPts val="200"/>
                        </a:spcBef>
                        <a:spcAft>
                          <a:spcPts val="200"/>
                        </a:spcAft>
                        <a:buClrTx/>
                        <a:buSzTx/>
                        <a:buFontTx/>
                        <a:buNone/>
                        <a:tabLst/>
                        <a:defRPr/>
                      </a:pPr>
                      <a:r>
                        <a:rPr lang="en-US" sz="1000" b="0" i="1" kern="1100" spc="-10" dirty="0">
                          <a:latin typeface="Arial" panose="020B0604020202020204" pitchFamily="34" charset="0"/>
                          <a:cs typeface="Arial" panose="020B0604020202020204" pitchFamily="34" charset="0"/>
                        </a:rPr>
                        <a:t>Peer review of content by persons without relevant financial relationships</a:t>
                      </a:r>
                    </a:p>
                    <a:p>
                      <a:pPr marL="0" marR="0" algn="l">
                        <a:lnSpc>
                          <a:spcPts val="1100"/>
                        </a:lnSpc>
                        <a:spcBef>
                          <a:spcPts val="200"/>
                        </a:spcBef>
                        <a:spcAft>
                          <a:spcPts val="200"/>
                        </a:spcAft>
                      </a:pPr>
                      <a:endPar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r>
                        <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June 1, 2021</a:t>
                      </a: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2625312344"/>
                  </a:ext>
                </a:extLst>
              </a:tr>
              <a:tr h="158047">
                <a:tc>
                  <a:txBody>
                    <a:bodyPr/>
                    <a:lstStyle/>
                    <a:p>
                      <a:pPr marL="0" marR="0" algn="l">
                        <a:lnSpc>
                          <a:spcPts val="1100"/>
                        </a:lnSpc>
                        <a:spcBef>
                          <a:spcPts val="200"/>
                        </a:spcBef>
                        <a:spcAft>
                          <a:spcPts val="200"/>
                        </a:spcAft>
                      </a:pPr>
                      <a:endPar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1730148983"/>
                  </a:ext>
                </a:extLst>
              </a:tr>
              <a:tr h="158047">
                <a:tc>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4242661130"/>
                  </a:ext>
                </a:extLst>
              </a:tr>
              <a:tr h="158047">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3202617974"/>
                  </a:ext>
                </a:extLst>
              </a:tr>
              <a:tr h="158047">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468196305"/>
                  </a:ext>
                </a:extLst>
              </a:tr>
              <a:tr h="158047">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674916227"/>
                  </a:ext>
                </a:extLst>
              </a:tr>
              <a:tr h="158047">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4036064954"/>
                  </a:ext>
                </a:extLst>
              </a:tr>
              <a:tr h="158047">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3920439781"/>
                  </a:ext>
                </a:extLst>
              </a:tr>
              <a:tr h="158047">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1792233739"/>
                  </a:ext>
                </a:extLst>
              </a:tr>
              <a:tr h="158047">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3237226734"/>
                  </a:ext>
                </a:extLst>
              </a:tr>
            </a:tbl>
          </a:graphicData>
        </a:graphic>
      </p:graphicFrame>
      <p:sp>
        <p:nvSpPr>
          <p:cNvPr id="9" name="Rectangle 8">
            <a:extLst>
              <a:ext uri="{FF2B5EF4-FFF2-40B4-BE49-F238E27FC236}">
                <a16:creationId xmlns:a16="http://schemas.microsoft.com/office/drawing/2014/main" id="{5DB90A90-6F81-9B45-8F10-628E9CC76550}"/>
              </a:ext>
            </a:extLst>
          </p:cNvPr>
          <p:cNvSpPr/>
          <p:nvPr/>
        </p:nvSpPr>
        <p:spPr>
          <a:xfrm>
            <a:off x="464949" y="557939"/>
            <a:ext cx="6695268" cy="1740055"/>
          </a:xfrm>
          <a:prstGeom prst="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chemeClr val="tx1"/>
              </a:solidFill>
              <a:latin typeface="Arial" panose="020B0604020202020204" pitchFamily="34" charset="0"/>
              <a:cs typeface="Arial" panose="020B0604020202020204" pitchFamily="34" charset="0"/>
            </a:endParaRPr>
          </a:p>
          <a:p>
            <a:endParaRPr lang="en-US" sz="1400" i="1">
              <a:solidFill>
                <a:schemeClr val="tx1"/>
              </a:solidFill>
            </a:endParaRPr>
          </a:p>
        </p:txBody>
      </p:sp>
      <p:sp>
        <p:nvSpPr>
          <p:cNvPr id="46" name="Rectangle 45">
            <a:extLst>
              <a:ext uri="{FF2B5EF4-FFF2-40B4-BE49-F238E27FC236}">
                <a16:creationId xmlns:a16="http://schemas.microsoft.com/office/drawing/2014/main" id="{6380A2F8-4F51-6445-92B0-2EF16668AD5B}"/>
              </a:ext>
            </a:extLst>
          </p:cNvPr>
          <p:cNvSpPr/>
          <p:nvPr/>
        </p:nvSpPr>
        <p:spPr>
          <a:xfrm>
            <a:off x="464949" y="4357855"/>
            <a:ext cx="6858003" cy="430887"/>
          </a:xfrm>
          <a:prstGeom prst="rect">
            <a:avLst/>
          </a:prstGeom>
        </p:spPr>
        <p:txBody>
          <a:bodyPr wrap="square">
            <a:spAutoFit/>
          </a:bodyPr>
          <a:lstStyle/>
          <a:p>
            <a:r>
              <a:rPr lang="en-US" sz="1100" b="1" dirty="0">
                <a:solidFill>
                  <a:schemeClr val="accent4">
                    <a:lumMod val="75000"/>
                  </a:schemeClr>
                </a:solidFill>
                <a:latin typeface="Arial" panose="020B0604020202020204" pitchFamily="34" charset="0"/>
                <a:cs typeface="Arial" panose="020B0604020202020204" pitchFamily="34" charset="0"/>
              </a:rPr>
              <a:t>STEP 3:</a:t>
            </a:r>
            <a:r>
              <a:rPr lang="en-US" sz="1100" dirty="0">
                <a:solidFill>
                  <a:schemeClr val="accent4">
                    <a:lumMod val="75000"/>
                  </a:schemeClr>
                </a:solidFill>
                <a:latin typeface="Arial" panose="020B0604020202020204" pitchFamily="34" charset="0"/>
                <a:cs typeface="Arial" panose="020B0604020202020204" pitchFamily="34" charset="0"/>
              </a:rPr>
              <a:t> Choose a </a:t>
            </a:r>
            <a:r>
              <a:rPr lang="en-US" sz="1100" b="1" dirty="0">
                <a:solidFill>
                  <a:schemeClr val="accent4">
                    <a:lumMod val="75000"/>
                  </a:schemeClr>
                </a:solidFill>
                <a:latin typeface="Arial" panose="020B0604020202020204" pitchFamily="34" charset="0"/>
                <a:cs typeface="Arial" panose="020B0604020202020204" pitchFamily="34" charset="0"/>
              </a:rPr>
              <a:t>mitigation strategy </a:t>
            </a:r>
            <a:r>
              <a:rPr lang="en-US" sz="1100" dirty="0">
                <a:solidFill>
                  <a:schemeClr val="accent4">
                    <a:lumMod val="75000"/>
                  </a:schemeClr>
                </a:solidFill>
                <a:latin typeface="Arial" panose="020B0604020202020204" pitchFamily="34" charset="0"/>
                <a:cs typeface="Arial" panose="020B0604020202020204" pitchFamily="34" charset="0"/>
              </a:rPr>
              <a:t>for each person who has a relevant financial relationship and </a:t>
            </a:r>
            <a:r>
              <a:rPr lang="en-US" sz="1100" b="1" dirty="0">
                <a:solidFill>
                  <a:schemeClr val="accent4">
                    <a:lumMod val="75000"/>
                  </a:schemeClr>
                </a:solidFill>
                <a:latin typeface="Arial" panose="020B0604020202020204" pitchFamily="34" charset="0"/>
                <a:cs typeface="Arial" panose="020B0604020202020204" pitchFamily="34" charset="0"/>
              </a:rPr>
              <a:t>implement </a:t>
            </a:r>
            <a:r>
              <a:rPr lang="en-US" sz="1100" dirty="0">
                <a:solidFill>
                  <a:schemeClr val="accent4">
                    <a:lumMod val="75000"/>
                  </a:schemeClr>
                </a:solidFill>
                <a:latin typeface="Arial" panose="020B0604020202020204" pitchFamily="34" charset="0"/>
                <a:cs typeface="Arial" panose="020B0604020202020204" pitchFamily="34" charset="0"/>
              </a:rPr>
              <a:t>that strategy before the person assumes their role.</a:t>
            </a:r>
          </a:p>
        </p:txBody>
      </p:sp>
      <p:sp>
        <p:nvSpPr>
          <p:cNvPr id="50" name="Rectangle 49">
            <a:extLst>
              <a:ext uri="{FF2B5EF4-FFF2-40B4-BE49-F238E27FC236}">
                <a16:creationId xmlns:a16="http://schemas.microsoft.com/office/drawing/2014/main" id="{D3E97298-4F0B-3746-A9BC-7D7117246BAF}"/>
              </a:ext>
            </a:extLst>
          </p:cNvPr>
          <p:cNvSpPr/>
          <p:nvPr/>
        </p:nvSpPr>
        <p:spPr>
          <a:xfrm>
            <a:off x="450761" y="5241118"/>
            <a:ext cx="3409534" cy="1190069"/>
          </a:xfrm>
          <a:prstGeom prst="rect">
            <a:avLst/>
          </a:prstGeom>
        </p:spPr>
        <p:txBody>
          <a:bodyPr wrap="square">
            <a:spAutoFit/>
          </a:bodyPr>
          <a:lstStyle/>
          <a:p>
            <a:pPr marL="3175">
              <a:spcAft>
                <a:spcPts val="400"/>
              </a:spcAft>
              <a:buSzPct val="125000"/>
            </a:pPr>
            <a:r>
              <a:rPr lang="en-US" sz="1000" b="1" kern="1100" spc="-10" dirty="0">
                <a:latin typeface="Arial" panose="020B0604020202020204" pitchFamily="34" charset="0"/>
                <a:cs typeface="Arial" panose="020B0604020202020204" pitchFamily="34" charset="0"/>
              </a:rPr>
              <a:t>Mitigation steps for planners </a:t>
            </a:r>
            <a:r>
              <a:rPr lang="en-US" sz="800" i="1" kern="1100" spc="-10" dirty="0">
                <a:latin typeface="Arial" panose="020B0604020202020204" pitchFamily="34" charset="0"/>
                <a:cs typeface="Arial" panose="020B0604020202020204" pitchFamily="34" charset="0"/>
              </a:rPr>
              <a:t>(choose at least one)</a:t>
            </a:r>
            <a:endParaRPr lang="en-US" sz="800" b="1" i="1" kern="1100" spc="-10" dirty="0">
              <a:latin typeface="Arial" panose="020B0604020202020204" pitchFamily="34" charset="0"/>
              <a:cs typeface="Arial" panose="020B0604020202020204" pitchFamily="34" charset="0"/>
            </a:endParaRPr>
          </a:p>
          <a:p>
            <a:pPr marL="228600">
              <a:spcAft>
                <a:spcPts val="400"/>
              </a:spcAft>
              <a:buSzPct val="125000"/>
              <a:tabLst>
                <a:tab pos="284163" algn="l"/>
              </a:tabLst>
            </a:pPr>
            <a:r>
              <a:rPr lang="en-US" sz="800" b="1" kern="1100" spc="-10" dirty="0">
                <a:latin typeface="Arial" panose="020B0604020202020204" pitchFamily="34" charset="0"/>
                <a:cs typeface="Arial" panose="020B0604020202020204" pitchFamily="34" charset="0"/>
              </a:rPr>
              <a:t>✓ Divest</a:t>
            </a:r>
            <a:r>
              <a:rPr lang="en-US" sz="800" kern="1100" spc="-10" dirty="0">
                <a:latin typeface="Arial" panose="020B0604020202020204" pitchFamily="34" charset="0"/>
                <a:cs typeface="Arial" panose="020B0604020202020204" pitchFamily="34" charset="0"/>
              </a:rPr>
              <a:t> the financial relationship</a:t>
            </a:r>
            <a:endParaRPr lang="en-US" sz="800" i="1" kern="1100" spc="-10" dirty="0">
              <a:latin typeface="Arial" panose="020B0604020202020204" pitchFamily="34" charset="0"/>
              <a:cs typeface="Arial" panose="020B0604020202020204" pitchFamily="34" charset="0"/>
            </a:endParaRPr>
          </a:p>
          <a:p>
            <a:pPr marL="228600">
              <a:spcAft>
                <a:spcPts val="400"/>
              </a:spcAft>
              <a:buSzPct val="125000"/>
              <a:tabLst>
                <a:tab pos="284163" algn="l"/>
              </a:tabLst>
            </a:pPr>
            <a:r>
              <a:rPr lang="en-US" sz="800" b="1" kern="1100" spc="-10" dirty="0">
                <a:latin typeface="Arial" panose="020B0604020202020204" pitchFamily="34" charset="0"/>
                <a:cs typeface="Arial" panose="020B0604020202020204" pitchFamily="34" charset="0"/>
              </a:rPr>
              <a:t>✓ Recusal </a:t>
            </a:r>
            <a:r>
              <a:rPr lang="en-US" sz="800" kern="1100" spc="-10" dirty="0">
                <a:latin typeface="Arial" panose="020B0604020202020204" pitchFamily="34" charset="0"/>
                <a:cs typeface="Arial" panose="020B0604020202020204" pitchFamily="34" charset="0"/>
              </a:rPr>
              <a:t>from controlling aspects of planning and content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with which there is a financial relationship</a:t>
            </a:r>
            <a:endParaRPr lang="en-US" sz="800" i="1" kern="1100" spc="-10" dirty="0">
              <a:latin typeface="Arial" panose="020B0604020202020204" pitchFamily="34" charset="0"/>
              <a:cs typeface="Arial" panose="020B0604020202020204" pitchFamily="34" charset="0"/>
            </a:endParaRPr>
          </a:p>
          <a:p>
            <a:pPr marL="228600">
              <a:spcAft>
                <a:spcPts val="400"/>
              </a:spcAft>
              <a:buSzPct val="125000"/>
              <a:tabLst>
                <a:tab pos="284163" algn="l"/>
              </a:tabLst>
            </a:pPr>
            <a:r>
              <a:rPr lang="en-US" sz="800" b="1" kern="1100" spc="-10" dirty="0">
                <a:latin typeface="Arial" panose="020B0604020202020204" pitchFamily="34" charset="0"/>
                <a:cs typeface="Arial" panose="020B0604020202020204" pitchFamily="34" charset="0"/>
              </a:rPr>
              <a:t>✓ Peer review </a:t>
            </a:r>
            <a:r>
              <a:rPr lang="en-US" sz="800" kern="1100" spc="-10" dirty="0">
                <a:latin typeface="Arial" panose="020B0604020202020204" pitchFamily="34" charset="0"/>
                <a:cs typeface="Arial" panose="020B0604020202020204" pitchFamily="34" charset="0"/>
              </a:rPr>
              <a:t>of planning decisions by persons without relevant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financial relationships</a:t>
            </a:r>
          </a:p>
          <a:p>
            <a:pPr marL="228600">
              <a:buSzPct val="125000"/>
              <a:tabLst>
                <a:tab pos="284163" algn="l"/>
              </a:tabLst>
            </a:pPr>
            <a:r>
              <a:rPr lang="en-US" sz="800" b="1" kern="1100" spc="-10" dirty="0">
                <a:latin typeface="Arial" panose="020B0604020202020204" pitchFamily="34" charset="0"/>
                <a:cs typeface="Arial" panose="020B0604020202020204" pitchFamily="34" charset="0"/>
              </a:rPr>
              <a:t>✓ </a:t>
            </a:r>
            <a:r>
              <a:rPr lang="en-US" sz="800" kern="1100" spc="-10" dirty="0">
                <a:latin typeface="Arial" panose="020B0604020202020204" pitchFamily="34" charset="0"/>
                <a:cs typeface="Arial" panose="020B0604020202020204" pitchFamily="34" charset="0"/>
              </a:rPr>
              <a:t>Use </a:t>
            </a:r>
            <a:r>
              <a:rPr lang="en-US" sz="800" b="1" kern="1100" spc="-10" dirty="0">
                <a:latin typeface="Arial" panose="020B0604020202020204" pitchFamily="34" charset="0"/>
                <a:ea typeface="Calibri" charset="0"/>
                <a:cs typeface="Arial" panose="020B0604020202020204" pitchFamily="34" charset="0"/>
              </a:rPr>
              <a:t>other methods </a:t>
            </a:r>
            <a:r>
              <a:rPr lang="en-US" sz="800" b="1" i="1" kern="1100" spc="-10" dirty="0">
                <a:latin typeface="Arial" panose="020B0604020202020204" pitchFamily="34" charset="0"/>
                <a:ea typeface="Calibri" charset="0"/>
                <a:cs typeface="Arial" panose="020B0604020202020204" pitchFamily="34" charset="0"/>
              </a:rPr>
              <a:t>– make sure you describe the method </a:t>
            </a:r>
            <a:endParaRPr lang="en-US" sz="800" b="1" kern="1100" spc="-1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964EBFED-9F23-0946-95C6-212F48216E93}"/>
              </a:ext>
            </a:extLst>
          </p:cNvPr>
          <p:cNvSpPr/>
          <p:nvPr/>
        </p:nvSpPr>
        <p:spPr>
          <a:xfrm>
            <a:off x="3795149" y="5229075"/>
            <a:ext cx="3512304" cy="1313180"/>
          </a:xfrm>
          <a:prstGeom prst="rect">
            <a:avLst/>
          </a:prstGeom>
        </p:spPr>
        <p:txBody>
          <a:bodyPr wrap="square">
            <a:spAutoFit/>
          </a:bodyPr>
          <a:lstStyle/>
          <a:p>
            <a:pPr marL="3175">
              <a:spcAft>
                <a:spcPts val="400"/>
              </a:spcAft>
              <a:buSzPct val="125000"/>
            </a:pPr>
            <a:r>
              <a:rPr lang="en-US" sz="1000" b="1" kern="1100" spc="-10" dirty="0">
                <a:latin typeface="Arial" panose="020B0604020202020204" pitchFamily="34" charset="0"/>
                <a:cs typeface="Arial" panose="020B0604020202020204" pitchFamily="34" charset="0"/>
              </a:rPr>
              <a:t>Mitigation steps for faculty and others </a:t>
            </a:r>
            <a:r>
              <a:rPr lang="en-US" sz="800" i="1" kern="1100" spc="-10" dirty="0">
                <a:latin typeface="Arial" panose="020B0604020202020204" pitchFamily="34" charset="0"/>
                <a:cs typeface="Arial" panose="020B0604020202020204" pitchFamily="34" charset="0"/>
              </a:rPr>
              <a:t>(choose at least one)</a:t>
            </a:r>
            <a:endParaRPr lang="en-US" sz="800" kern="1100" spc="-10" dirty="0">
              <a:latin typeface="Arial" panose="020B0604020202020204" pitchFamily="34" charset="0"/>
              <a:cs typeface="Arial" panose="020B0604020202020204" pitchFamily="34" charset="0"/>
            </a:endParaRPr>
          </a:p>
          <a:p>
            <a:pPr marL="228600">
              <a:spcAft>
                <a:spcPts val="400"/>
              </a:spcAft>
              <a:buSzPct val="125000"/>
            </a:pPr>
            <a:r>
              <a:rPr lang="en-US" sz="800" b="1" kern="1100" spc="-10" dirty="0">
                <a:latin typeface="Arial" panose="020B0604020202020204" pitchFamily="34" charset="0"/>
                <a:cs typeface="Arial" panose="020B0604020202020204" pitchFamily="34" charset="0"/>
              </a:rPr>
              <a:t>✓ Divest</a:t>
            </a:r>
            <a:r>
              <a:rPr lang="en-US" sz="800" kern="1100" spc="-10" dirty="0">
                <a:latin typeface="Arial" panose="020B0604020202020204" pitchFamily="34" charset="0"/>
                <a:cs typeface="Arial" panose="020B0604020202020204" pitchFamily="34" charset="0"/>
              </a:rPr>
              <a:t> the financial relationship</a:t>
            </a:r>
            <a:endParaRPr lang="en-US" sz="800" i="1" kern="1100" spc="-10" dirty="0">
              <a:latin typeface="Arial" panose="020B0604020202020204" pitchFamily="34" charset="0"/>
              <a:cs typeface="Arial" panose="020B0604020202020204" pitchFamily="34" charset="0"/>
            </a:endParaRPr>
          </a:p>
          <a:p>
            <a:pPr marL="228600">
              <a:spcAft>
                <a:spcPts val="400"/>
              </a:spcAft>
              <a:buSzPct val="125000"/>
            </a:pPr>
            <a:r>
              <a:rPr lang="en-US" sz="800" b="1" kern="1100" spc="-10" dirty="0">
                <a:latin typeface="Arial" panose="020B0604020202020204" pitchFamily="34" charset="0"/>
                <a:cs typeface="Arial" panose="020B0604020202020204" pitchFamily="34" charset="0"/>
              </a:rPr>
              <a:t>✓ Peer review</a:t>
            </a:r>
            <a:r>
              <a:rPr lang="en-US" sz="800" kern="1100" spc="-10" dirty="0">
                <a:latin typeface="Arial" panose="020B0604020202020204" pitchFamily="34" charset="0"/>
                <a:cs typeface="Arial" panose="020B0604020202020204" pitchFamily="34" charset="0"/>
              </a:rPr>
              <a:t> of content by persons without relevant financial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relationships</a:t>
            </a:r>
            <a:endParaRPr lang="en-US" sz="800" i="1" kern="1100" spc="-10" dirty="0">
              <a:latin typeface="Arial" panose="020B0604020202020204" pitchFamily="34" charset="0"/>
              <a:cs typeface="Arial" panose="020B0604020202020204" pitchFamily="34" charset="0"/>
            </a:endParaRPr>
          </a:p>
          <a:p>
            <a:pPr marL="228600">
              <a:spcAft>
                <a:spcPts val="400"/>
              </a:spcAft>
              <a:buSzPct val="125000"/>
            </a:pPr>
            <a:r>
              <a:rPr lang="en-US" sz="800" b="1" kern="1100" spc="-10" dirty="0">
                <a:latin typeface="Arial" panose="020B0604020202020204" pitchFamily="34" charset="0"/>
                <a:cs typeface="Arial" panose="020B0604020202020204" pitchFamily="34" charset="0"/>
              </a:rPr>
              <a:t>✓ </a:t>
            </a:r>
            <a:r>
              <a:rPr lang="en-US" sz="800" kern="1100" spc="-10" dirty="0">
                <a:latin typeface="Arial" panose="020B0604020202020204" pitchFamily="34" charset="0"/>
                <a:cs typeface="Arial" panose="020B0604020202020204" pitchFamily="34" charset="0"/>
              </a:rPr>
              <a:t>Attest that clinical recommendations are </a:t>
            </a:r>
            <a:r>
              <a:rPr lang="en-US" sz="800" b="1" kern="1100" spc="-10" dirty="0">
                <a:latin typeface="Arial" panose="020B0604020202020204" pitchFamily="34" charset="0"/>
                <a:cs typeface="Arial" panose="020B0604020202020204" pitchFamily="34" charset="0"/>
              </a:rPr>
              <a:t>evidence-based </a:t>
            </a:r>
            <a:r>
              <a:rPr lang="en-US" sz="800" kern="1100" spc="-10" dirty="0">
                <a:latin typeface="Arial" panose="020B0604020202020204" pitchFamily="34" charset="0"/>
                <a:cs typeface="Arial" panose="020B0604020202020204" pitchFamily="34" charset="0"/>
              </a:rPr>
              <a:t>and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a:t>
            </a:r>
            <a:r>
              <a:rPr lang="en-US" sz="800" b="1" kern="1100" spc="-10" dirty="0">
                <a:latin typeface="Arial" panose="020B0604020202020204" pitchFamily="34" charset="0"/>
                <a:cs typeface="Arial" panose="020B0604020202020204" pitchFamily="34" charset="0"/>
              </a:rPr>
              <a:t>free of commercial bias </a:t>
            </a:r>
            <a:r>
              <a:rPr lang="en-US" sz="800" kern="1100" spc="-10" dirty="0">
                <a:latin typeface="Arial" panose="020B0604020202020204" pitchFamily="34" charset="0"/>
                <a:cs typeface="Arial" panose="020B0604020202020204" pitchFamily="34" charset="0"/>
              </a:rPr>
              <a:t>(e.g., peer-reviewed literature, adhering to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evidence-based practice guidelines)</a:t>
            </a:r>
          </a:p>
          <a:p>
            <a:pPr marL="228600">
              <a:buSzPct val="125000"/>
              <a:tabLst>
                <a:tab pos="284163" algn="l"/>
              </a:tabLst>
            </a:pPr>
            <a:r>
              <a:rPr lang="en-US" sz="800" b="1" kern="1100" spc="-10" dirty="0">
                <a:latin typeface="Arial" panose="020B0604020202020204" pitchFamily="34" charset="0"/>
                <a:cs typeface="Arial" panose="020B0604020202020204" pitchFamily="34" charset="0"/>
              </a:rPr>
              <a:t>✓ </a:t>
            </a:r>
            <a:r>
              <a:rPr lang="en-US" sz="800" kern="1100" spc="-10" dirty="0">
                <a:latin typeface="Arial" panose="020B0604020202020204" pitchFamily="34" charset="0"/>
                <a:cs typeface="Arial" panose="020B0604020202020204" pitchFamily="34" charset="0"/>
              </a:rPr>
              <a:t>Use </a:t>
            </a:r>
            <a:r>
              <a:rPr lang="en-US" sz="800" b="1" kern="1100" spc="-10" dirty="0">
                <a:latin typeface="Arial" panose="020B0604020202020204" pitchFamily="34" charset="0"/>
                <a:ea typeface="Calibri" charset="0"/>
                <a:cs typeface="Arial" panose="020B0604020202020204" pitchFamily="34" charset="0"/>
              </a:rPr>
              <a:t>other methods </a:t>
            </a:r>
            <a:r>
              <a:rPr lang="en-US" sz="800" b="1" i="1" kern="1100" spc="-10" dirty="0">
                <a:latin typeface="Arial" panose="020B0604020202020204" pitchFamily="34" charset="0"/>
                <a:ea typeface="Calibri" charset="0"/>
                <a:cs typeface="Arial" panose="020B0604020202020204" pitchFamily="34" charset="0"/>
              </a:rPr>
              <a:t>– make sure you describe the method </a:t>
            </a:r>
            <a:endParaRPr lang="en-US" sz="800" b="1" kern="1100" spc="-1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D270DF52-01D0-8E4F-9840-0BB5D940C94F}"/>
              </a:ext>
            </a:extLst>
          </p:cNvPr>
          <p:cNvSpPr/>
          <p:nvPr/>
        </p:nvSpPr>
        <p:spPr>
          <a:xfrm>
            <a:off x="457199" y="1794108"/>
            <a:ext cx="6858001" cy="1138773"/>
          </a:xfrm>
          <a:prstGeom prst="rect">
            <a:avLst/>
          </a:prstGeom>
          <a:solidFill>
            <a:schemeClr val="accent2">
              <a:lumMod val="20000"/>
              <a:lumOff val="80000"/>
            </a:schemeClr>
          </a:solidFill>
          <a:ln>
            <a:noFill/>
          </a:ln>
        </p:spPr>
        <p:txBody>
          <a:bodyPr wrap="square">
            <a:spAutoFit/>
          </a:bodyPr>
          <a:lstStyle/>
          <a:p>
            <a:r>
              <a:rPr lang="en-US" sz="1100" b="1" dirty="0">
                <a:solidFill>
                  <a:schemeClr val="accent4">
                    <a:lumMod val="75000"/>
                  </a:schemeClr>
                </a:solidFill>
                <a:latin typeface="Arial" panose="020B0604020202020204" pitchFamily="34" charset="0"/>
                <a:cs typeface="Arial" panose="020B0604020202020204" pitchFamily="34" charset="0"/>
              </a:rPr>
              <a:t>STEP 1: </a:t>
            </a:r>
            <a:r>
              <a:rPr lang="en-US" sz="1100" dirty="0">
                <a:solidFill>
                  <a:schemeClr val="accent4">
                    <a:lumMod val="75000"/>
                  </a:schemeClr>
                </a:solidFill>
                <a:latin typeface="Arial" panose="020B0604020202020204" pitchFamily="34" charset="0"/>
                <a:cs typeface="Arial" panose="020B0604020202020204" pitchFamily="34" charset="0"/>
              </a:rPr>
              <a:t>Review collected information about financial relationships and </a:t>
            </a:r>
            <a:r>
              <a:rPr lang="en-US" sz="1100" b="1" u="sng" dirty="0">
                <a:solidFill>
                  <a:schemeClr val="accent4">
                    <a:lumMod val="75000"/>
                  </a:schemeClr>
                </a:solidFill>
                <a:latin typeface="Arial" panose="020B0604020202020204" pitchFamily="34" charset="0"/>
                <a:cs typeface="Arial" panose="020B0604020202020204" pitchFamily="34" charset="0"/>
              </a:rPr>
              <a:t>exclude owners or employees of ineligible companies</a:t>
            </a:r>
            <a:r>
              <a:rPr lang="en-US" sz="1100" u="sng" dirty="0">
                <a:solidFill>
                  <a:schemeClr val="accent4">
                    <a:lumMod val="75000"/>
                  </a:schemeClr>
                </a:solidFill>
                <a:latin typeface="Arial" panose="020B0604020202020204" pitchFamily="34" charset="0"/>
                <a:cs typeface="Arial" panose="020B0604020202020204" pitchFamily="34" charset="0"/>
              </a:rPr>
              <a:t> </a:t>
            </a:r>
            <a:r>
              <a:rPr lang="en-US" sz="1100" dirty="0">
                <a:solidFill>
                  <a:schemeClr val="accent4">
                    <a:lumMod val="75000"/>
                  </a:schemeClr>
                </a:solidFill>
                <a:latin typeface="Arial" panose="020B0604020202020204" pitchFamily="34" charset="0"/>
                <a:cs typeface="Arial" panose="020B0604020202020204" pitchFamily="34" charset="0"/>
              </a:rPr>
              <a:t>from participating as planners or faculty</a:t>
            </a:r>
            <a:r>
              <a:rPr lang="en-US" sz="1100" b="1" dirty="0">
                <a:solidFill>
                  <a:schemeClr val="accent4">
                    <a:lumMod val="75000"/>
                  </a:schemeClr>
                </a:solidFill>
                <a:latin typeface="Arial" panose="020B0604020202020204" pitchFamily="34" charset="0"/>
                <a:cs typeface="Arial" panose="020B0604020202020204" pitchFamily="34" charset="0"/>
              </a:rPr>
              <a:t>. </a:t>
            </a:r>
            <a:endParaRPr lang="en-US" sz="1100" dirty="0">
              <a:solidFill>
                <a:srgbClr val="FF0000"/>
              </a:solidFill>
              <a:latin typeface="Arial" panose="020B0604020202020204" pitchFamily="34" charset="0"/>
              <a:cs typeface="Arial" panose="020B0604020202020204" pitchFamily="34" charset="0"/>
            </a:endParaRPr>
          </a:p>
          <a:p>
            <a:pPr>
              <a:spcBef>
                <a:spcPts val="600"/>
              </a:spcBef>
            </a:pPr>
            <a:r>
              <a:rPr lang="en-US" sz="900" dirty="0">
                <a:latin typeface="Arial" panose="020B0604020202020204" pitchFamily="34" charset="0"/>
                <a:cs typeface="Arial" panose="020B0604020202020204" pitchFamily="34" charset="0"/>
              </a:rPr>
              <a:t>After collecting all</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financial relationships from prospective planners, faculty, and others, exclude any persons who are owners or employees of ineligible companies. Ineligible companies are those whose primary business is producing, marketing, selling, re-selling, or distributing healthcare products used by or on patients.</a:t>
            </a:r>
          </a:p>
          <a:p>
            <a:pPr marL="171450" indent="-171450">
              <a:spcBef>
                <a:spcPts val="600"/>
              </a:spcBef>
              <a:buFont typeface="Wingdings" panose="05000000000000000000" pitchFamily="2" charset="2"/>
              <a:buChar char="ü"/>
            </a:pPr>
            <a:r>
              <a:rPr lang="en-US" sz="900" dirty="0">
                <a:latin typeface="Arial" panose="020B0604020202020204" pitchFamily="34" charset="0"/>
                <a:cs typeface="Arial" panose="020B0604020202020204" pitchFamily="34" charset="0"/>
              </a:rPr>
              <a:t> </a:t>
            </a:r>
            <a:r>
              <a:rPr lang="en-US" sz="900" b="1" dirty="0">
                <a:solidFill>
                  <a:srgbClr val="7030A0"/>
                </a:solidFill>
                <a:latin typeface="Arial" panose="020B0604020202020204" pitchFamily="34" charset="0"/>
                <a:cs typeface="Arial" panose="020B0604020202020204" pitchFamily="34" charset="0"/>
              </a:rPr>
              <a:t>For information about exceptions to this exclusion, refer to page 2, step 2 for exceptions or the accme.org/standards.</a:t>
            </a:r>
            <a:endParaRPr lang="en-US" sz="700" b="1" dirty="0">
              <a:solidFill>
                <a:srgbClr val="7030A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FA6DD54-8CDA-BB4B-9D90-148EC3C4B75E}"/>
              </a:ext>
            </a:extLst>
          </p:cNvPr>
          <p:cNvSpPr/>
          <p:nvPr/>
        </p:nvSpPr>
        <p:spPr>
          <a:xfrm>
            <a:off x="464948" y="4726555"/>
            <a:ext cx="6858003" cy="5078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Using the lists below, identify which mitigation strategy(</a:t>
            </a:r>
            <a:r>
              <a:rPr lang="en-US" sz="900" dirty="0" err="1">
                <a:latin typeface="Arial" panose="020B0604020202020204" pitchFamily="34" charset="0"/>
                <a:cs typeface="Arial" panose="020B0604020202020204" pitchFamily="34" charset="0"/>
              </a:rPr>
              <a:t>ies</a:t>
            </a:r>
            <a:r>
              <a:rPr lang="en-US" sz="900" dirty="0">
                <a:latin typeface="Arial" panose="020B0604020202020204" pitchFamily="34" charset="0"/>
                <a:cs typeface="Arial" panose="020B0604020202020204" pitchFamily="34" charset="0"/>
              </a:rPr>
              <a:t>) will be used for </a:t>
            </a:r>
            <a:r>
              <a:rPr lang="en-US" sz="900" b="1" dirty="0">
                <a:latin typeface="Arial" panose="020B0604020202020204" pitchFamily="34" charset="0"/>
                <a:cs typeface="Arial" panose="020B0604020202020204" pitchFamily="34" charset="0"/>
              </a:rPr>
              <a:t>all persons </a:t>
            </a:r>
            <a:r>
              <a:rPr lang="en-US" sz="900" dirty="0">
                <a:latin typeface="Arial" panose="020B0604020202020204" pitchFamily="34" charset="0"/>
                <a:cs typeface="Arial" panose="020B0604020202020204" pitchFamily="34" charset="0"/>
              </a:rPr>
              <a:t>with relevant financial relationships who control the educational content of the educational activity. You may select multiple strategies but be sure to use strategies </a:t>
            </a:r>
            <a:r>
              <a:rPr lang="en-US" sz="900" b="1" dirty="0">
                <a:latin typeface="Arial" panose="020B0604020202020204" pitchFamily="34" charset="0"/>
                <a:cs typeface="Arial" panose="020B0604020202020204" pitchFamily="34" charset="0"/>
              </a:rPr>
              <a:t>appropriate to the role(s) </a:t>
            </a:r>
            <a:r>
              <a:rPr lang="en-US" sz="900" dirty="0">
                <a:latin typeface="Arial" panose="020B0604020202020204" pitchFamily="34" charset="0"/>
                <a:cs typeface="Arial" panose="020B0604020202020204" pitchFamily="34" charset="0"/>
              </a:rPr>
              <a:t>that each person has. You can also identify your own strategies for mitigation. </a:t>
            </a:r>
          </a:p>
        </p:txBody>
      </p:sp>
      <p:sp>
        <p:nvSpPr>
          <p:cNvPr id="59" name="Rectangle 58">
            <a:extLst>
              <a:ext uri="{FF2B5EF4-FFF2-40B4-BE49-F238E27FC236}">
                <a16:creationId xmlns:a16="http://schemas.microsoft.com/office/drawing/2014/main" id="{4A1FB9F4-CBB1-E84A-86AF-C93312F96585}"/>
              </a:ext>
            </a:extLst>
          </p:cNvPr>
          <p:cNvSpPr/>
          <p:nvPr/>
        </p:nvSpPr>
        <p:spPr>
          <a:xfrm>
            <a:off x="449447" y="6664562"/>
            <a:ext cx="6918916" cy="261610"/>
          </a:xfrm>
          <a:prstGeom prst="rect">
            <a:avLst/>
          </a:prstGeom>
          <a:solidFill>
            <a:schemeClr val="accent5">
              <a:lumMod val="20000"/>
              <a:lumOff val="80000"/>
            </a:schemeClr>
          </a:solidFill>
          <a:ln>
            <a:noFill/>
          </a:ln>
        </p:spPr>
        <p:txBody>
          <a:bodyPr wrap="square">
            <a:spAutoFit/>
          </a:bodyPr>
          <a:lstStyle/>
          <a:p>
            <a:r>
              <a:rPr lang="en-US" sz="1100" b="1" dirty="0">
                <a:solidFill>
                  <a:schemeClr val="accent4">
                    <a:lumMod val="75000"/>
                  </a:schemeClr>
                </a:solidFill>
                <a:latin typeface="Arial" panose="020B0604020202020204" pitchFamily="34" charset="0"/>
                <a:cs typeface="Arial" panose="020B0604020202020204" pitchFamily="34" charset="0"/>
              </a:rPr>
              <a:t>Step 4:</a:t>
            </a:r>
            <a:r>
              <a:rPr lang="en-US" sz="1100" dirty="0">
                <a:solidFill>
                  <a:schemeClr val="accent4">
                    <a:lumMod val="75000"/>
                  </a:schemeClr>
                </a:solidFill>
                <a:latin typeface="Arial" panose="020B0604020202020204" pitchFamily="34" charset="0"/>
                <a:cs typeface="Arial" panose="020B0604020202020204" pitchFamily="34" charset="0"/>
              </a:rPr>
              <a:t> </a:t>
            </a:r>
            <a:r>
              <a:rPr lang="en-US" sz="1100" b="1" spc="-10" dirty="0">
                <a:solidFill>
                  <a:schemeClr val="accent4">
                    <a:lumMod val="75000"/>
                  </a:schemeClr>
                </a:solidFill>
                <a:latin typeface="Arial" panose="020B0604020202020204" pitchFamily="34" charset="0"/>
                <a:cs typeface="Arial" panose="020B0604020202020204" pitchFamily="34" charset="0"/>
              </a:rPr>
              <a:t>Document</a:t>
            </a:r>
            <a:r>
              <a:rPr lang="en-US" sz="1100" spc="-10" dirty="0">
                <a:solidFill>
                  <a:schemeClr val="accent4">
                    <a:lumMod val="75000"/>
                  </a:schemeClr>
                </a:solidFill>
                <a:latin typeface="Arial" panose="020B0604020202020204" pitchFamily="34" charset="0"/>
                <a:cs typeface="Arial" panose="020B0604020202020204" pitchFamily="34" charset="0"/>
              </a:rPr>
              <a:t> the mitigation strategy(</a:t>
            </a:r>
            <a:r>
              <a:rPr lang="en-US" sz="1100" spc="-10" dirty="0" err="1">
                <a:solidFill>
                  <a:schemeClr val="accent4">
                    <a:lumMod val="75000"/>
                  </a:schemeClr>
                </a:solidFill>
                <a:latin typeface="Arial" panose="020B0604020202020204" pitchFamily="34" charset="0"/>
                <a:cs typeface="Arial" panose="020B0604020202020204" pitchFamily="34" charset="0"/>
              </a:rPr>
              <a:t>ies</a:t>
            </a:r>
            <a:r>
              <a:rPr lang="en-US" sz="1100" spc="-10" dirty="0">
                <a:solidFill>
                  <a:schemeClr val="accent4">
                    <a:lumMod val="75000"/>
                  </a:schemeClr>
                </a:solidFill>
                <a:latin typeface="Arial" panose="020B0604020202020204" pitchFamily="34" charset="0"/>
                <a:cs typeface="Arial" panose="020B0604020202020204" pitchFamily="34" charset="0"/>
              </a:rPr>
              <a:t>) you used for each person with a relevant financial relationship</a:t>
            </a:r>
            <a:r>
              <a:rPr lang="en-US" sz="1100" spc="-10" dirty="0">
                <a:latin typeface="Arial" panose="020B0604020202020204" pitchFamily="34" charset="0"/>
                <a:cs typeface="Arial" panose="020B0604020202020204" pitchFamily="34" charset="0"/>
              </a:rPr>
              <a:t>.</a:t>
            </a:r>
          </a:p>
        </p:txBody>
      </p:sp>
      <p:sp>
        <p:nvSpPr>
          <p:cNvPr id="55" name="Rectangle 54">
            <a:extLst>
              <a:ext uri="{FF2B5EF4-FFF2-40B4-BE49-F238E27FC236}">
                <a16:creationId xmlns:a16="http://schemas.microsoft.com/office/drawing/2014/main" id="{AFB60222-B186-7646-B614-EDAAAEB3B0A8}"/>
              </a:ext>
            </a:extLst>
          </p:cNvPr>
          <p:cNvSpPr/>
          <p:nvPr/>
        </p:nvSpPr>
        <p:spPr bwMode="gray">
          <a:xfrm>
            <a:off x="457199" y="2925796"/>
            <a:ext cx="6858001" cy="261610"/>
          </a:xfrm>
          <a:prstGeom prst="rect">
            <a:avLst/>
          </a:prstGeom>
          <a:noFill/>
          <a:ln>
            <a:noFill/>
          </a:ln>
        </p:spPr>
        <p:txBody>
          <a:bodyPr wrap="square">
            <a:spAutoFit/>
          </a:bodyPr>
          <a:lstStyle/>
          <a:p>
            <a:pPr marL="57150" indent="-57150">
              <a:spcBef>
                <a:spcPts val="600"/>
              </a:spcBef>
            </a:pPr>
            <a:r>
              <a:rPr lang="en-US" sz="1100" b="1" dirty="0">
                <a:solidFill>
                  <a:schemeClr val="accent4">
                    <a:lumMod val="75000"/>
                  </a:schemeClr>
                </a:solidFill>
                <a:latin typeface="Arial" panose="020B0604020202020204" pitchFamily="34" charset="0"/>
                <a:cs typeface="Arial" panose="020B0604020202020204" pitchFamily="34" charset="0"/>
              </a:rPr>
              <a:t>STEP 2:</a:t>
            </a:r>
            <a:r>
              <a:rPr lang="en-US" sz="1100" dirty="0">
                <a:solidFill>
                  <a:schemeClr val="accent4">
                    <a:lumMod val="75000"/>
                  </a:schemeClr>
                </a:solidFill>
                <a:latin typeface="Arial" panose="020B0604020202020204" pitchFamily="34" charset="0"/>
                <a:cs typeface="Arial" panose="020B0604020202020204" pitchFamily="34" charset="0"/>
              </a:rPr>
              <a:t> Determine </a:t>
            </a:r>
            <a:r>
              <a:rPr lang="en-US" sz="1100" b="1" dirty="0">
                <a:solidFill>
                  <a:schemeClr val="accent4">
                    <a:lumMod val="75000"/>
                  </a:schemeClr>
                </a:solidFill>
                <a:latin typeface="Arial" panose="020B0604020202020204" pitchFamily="34" charset="0"/>
                <a:cs typeface="Arial" panose="020B0604020202020204" pitchFamily="34" charset="0"/>
              </a:rPr>
              <a:t>relevant financial relationships</a:t>
            </a:r>
            <a:r>
              <a:rPr lang="en-US" sz="1100" dirty="0">
                <a:solidFill>
                  <a:schemeClr val="accent4">
                    <a:lumMod val="75000"/>
                  </a:schemeClr>
                </a:solidFill>
                <a:latin typeface="Arial" panose="020B0604020202020204" pitchFamily="34" charset="0"/>
                <a:cs typeface="Arial" panose="020B0604020202020204" pitchFamily="34" charset="0"/>
              </a:rPr>
              <a:t>.</a:t>
            </a:r>
          </a:p>
        </p:txBody>
      </p:sp>
      <p:sp>
        <p:nvSpPr>
          <p:cNvPr id="57" name="TextBox 56">
            <a:extLst>
              <a:ext uri="{FF2B5EF4-FFF2-40B4-BE49-F238E27FC236}">
                <a16:creationId xmlns:a16="http://schemas.microsoft.com/office/drawing/2014/main" id="{9E5465E5-DC08-3B4A-B6F5-61B271677044}"/>
              </a:ext>
            </a:extLst>
          </p:cNvPr>
          <p:cNvSpPr txBox="1"/>
          <p:nvPr/>
        </p:nvSpPr>
        <p:spPr>
          <a:xfrm>
            <a:off x="500462" y="3732285"/>
            <a:ext cx="6690030" cy="230832"/>
          </a:xfrm>
          <a:prstGeom prst="rect">
            <a:avLst/>
          </a:prstGeom>
          <a:noFill/>
        </p:spPr>
        <p:txBody>
          <a:bodyPr wrap="square" rtlCol="0">
            <a:spAutoFit/>
          </a:bodyPr>
          <a:lstStyle/>
          <a:p>
            <a:pPr marL="171450" indent="-171450">
              <a:buFont typeface="Wingdings" pitchFamily="2" charset="2"/>
              <a:buChar char="ü"/>
            </a:pPr>
            <a:r>
              <a:rPr lang="en-US" sz="900" dirty="0">
                <a:latin typeface="Arial" panose="020B0604020202020204" pitchFamily="34" charset="0"/>
                <a:cs typeface="Arial" panose="020B0604020202020204" pitchFamily="34" charset="0"/>
              </a:rPr>
              <a:t>A financial relationship, in </a:t>
            </a:r>
            <a:r>
              <a:rPr lang="en-US" sz="900" b="1" dirty="0">
                <a:latin typeface="Arial" panose="020B0604020202020204" pitchFamily="34" charset="0"/>
                <a:cs typeface="Arial" panose="020B0604020202020204" pitchFamily="34" charset="0"/>
              </a:rPr>
              <a:t>any amount</a:t>
            </a:r>
            <a:r>
              <a:rPr lang="en-US" sz="900" dirty="0">
                <a:latin typeface="Arial" panose="020B0604020202020204" pitchFamily="34" charset="0"/>
                <a:cs typeface="Arial" panose="020B0604020202020204" pitchFamily="34" charset="0"/>
              </a:rPr>
              <a:t>, exists between the person in control of content and an ineligible company.</a:t>
            </a:r>
          </a:p>
        </p:txBody>
      </p:sp>
      <p:sp>
        <p:nvSpPr>
          <p:cNvPr id="61" name="TextBox 60">
            <a:extLst>
              <a:ext uri="{FF2B5EF4-FFF2-40B4-BE49-F238E27FC236}">
                <a16:creationId xmlns:a16="http://schemas.microsoft.com/office/drawing/2014/main" id="{A6DF9DCD-CD39-3046-8BF1-6D2B84CDDC19}"/>
              </a:ext>
            </a:extLst>
          </p:cNvPr>
          <p:cNvSpPr txBox="1"/>
          <p:nvPr/>
        </p:nvSpPr>
        <p:spPr>
          <a:xfrm>
            <a:off x="495868" y="4060081"/>
            <a:ext cx="7140556" cy="230832"/>
          </a:xfrm>
          <a:prstGeom prst="rect">
            <a:avLst/>
          </a:prstGeom>
          <a:noFill/>
        </p:spPr>
        <p:txBody>
          <a:bodyPr wrap="square" rtlCol="0">
            <a:spAutoFit/>
          </a:bodyPr>
          <a:lstStyle/>
          <a:p>
            <a:pPr marL="171450" indent="-171450">
              <a:buFont typeface="Wingdings" pitchFamily="2" charset="2"/>
              <a:buChar char="ü"/>
            </a:pPr>
            <a:r>
              <a:rPr lang="en-US" sz="900" dirty="0">
                <a:latin typeface="Arial" panose="020B0604020202020204" pitchFamily="34" charset="0"/>
                <a:cs typeface="Arial" panose="020B0604020202020204" pitchFamily="34" charset="0"/>
              </a:rPr>
              <a:t>The content of the education is related to the products of an ineligible company with whom the person has a financial relationship.</a:t>
            </a:r>
          </a:p>
        </p:txBody>
      </p:sp>
      <p:sp>
        <p:nvSpPr>
          <p:cNvPr id="62" name="TextBox 61">
            <a:extLst>
              <a:ext uri="{FF2B5EF4-FFF2-40B4-BE49-F238E27FC236}">
                <a16:creationId xmlns:a16="http://schemas.microsoft.com/office/drawing/2014/main" id="{0938E6D3-7F3C-064A-BB35-340AEE3F3A27}"/>
              </a:ext>
            </a:extLst>
          </p:cNvPr>
          <p:cNvSpPr txBox="1"/>
          <p:nvPr/>
        </p:nvSpPr>
        <p:spPr>
          <a:xfrm>
            <a:off x="494596" y="3897258"/>
            <a:ext cx="4072525" cy="230832"/>
          </a:xfrm>
          <a:prstGeom prst="rect">
            <a:avLst/>
          </a:prstGeom>
          <a:noFill/>
        </p:spPr>
        <p:txBody>
          <a:bodyPr wrap="square" rtlCol="0">
            <a:spAutoFit/>
          </a:bodyPr>
          <a:lstStyle/>
          <a:p>
            <a:pPr marL="171450" indent="-171450">
              <a:buFont typeface="Wingdings" pitchFamily="2" charset="2"/>
              <a:buChar char="ü"/>
            </a:pPr>
            <a:r>
              <a:rPr lang="en-US" sz="900" dirty="0">
                <a:latin typeface="Arial" panose="020B0604020202020204" pitchFamily="34" charset="0"/>
                <a:cs typeface="Arial" panose="020B0604020202020204" pitchFamily="34" charset="0"/>
              </a:rPr>
              <a:t>The financial relationship existed during the past </a:t>
            </a:r>
            <a:r>
              <a:rPr lang="en-US" sz="900" b="1" dirty="0">
                <a:latin typeface="Arial" panose="020B0604020202020204" pitchFamily="34" charset="0"/>
                <a:cs typeface="Arial" panose="020B0604020202020204" pitchFamily="34" charset="0"/>
              </a:rPr>
              <a:t>24 months.</a:t>
            </a:r>
          </a:p>
        </p:txBody>
      </p:sp>
      <p:sp>
        <p:nvSpPr>
          <p:cNvPr id="64" name="Rectangle 63">
            <a:extLst>
              <a:ext uri="{FF2B5EF4-FFF2-40B4-BE49-F238E27FC236}">
                <a16:creationId xmlns:a16="http://schemas.microsoft.com/office/drawing/2014/main" id="{CEC4EE49-8733-E648-AE80-3FA33CA28E47}"/>
              </a:ext>
            </a:extLst>
          </p:cNvPr>
          <p:cNvSpPr/>
          <p:nvPr/>
        </p:nvSpPr>
        <p:spPr>
          <a:xfrm>
            <a:off x="464950" y="3153167"/>
            <a:ext cx="6858002" cy="507831"/>
          </a:xfrm>
          <a:prstGeom prst="rect">
            <a:avLst/>
          </a:prstGeom>
        </p:spPr>
        <p:txBody>
          <a:bodyPr wrap="square">
            <a:spAutoFit/>
          </a:bodyPr>
          <a:lstStyle/>
          <a:p>
            <a:pPr marL="7938" indent="-7938">
              <a:spcBef>
                <a:spcPts val="600"/>
              </a:spcBef>
            </a:pPr>
            <a:r>
              <a:rPr lang="en-US" sz="900" dirty="0">
                <a:latin typeface="Arial" panose="020B0604020202020204" pitchFamily="34" charset="0"/>
                <a:cs typeface="Arial" panose="020B0604020202020204" pitchFamily="34" charset="0"/>
              </a:rPr>
              <a:t>Review the information for all persons not excluded in Step 1 and determine whether each person’s financial relationships with ineligible companies are relevant to the content of the education you are planning. Financial relationships are relevant if the following three conditions are met for the prospective person who will control content of the education:</a:t>
            </a:r>
          </a:p>
        </p:txBody>
      </p:sp>
      <p:sp>
        <p:nvSpPr>
          <p:cNvPr id="19" name="Rectangle 18">
            <a:extLst>
              <a:ext uri="{FF2B5EF4-FFF2-40B4-BE49-F238E27FC236}">
                <a16:creationId xmlns:a16="http://schemas.microsoft.com/office/drawing/2014/main" id="{4C762018-154F-6448-A420-3AE365BDB4EC}"/>
              </a:ext>
            </a:extLst>
          </p:cNvPr>
          <p:cNvSpPr/>
          <p:nvPr/>
        </p:nvSpPr>
        <p:spPr>
          <a:xfrm>
            <a:off x="457199" y="916338"/>
            <a:ext cx="6858001" cy="8620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8AFB39-5315-C24F-A942-3B1FE1697C21}"/>
              </a:ext>
            </a:extLst>
          </p:cNvPr>
          <p:cNvSpPr/>
          <p:nvPr/>
        </p:nvSpPr>
        <p:spPr>
          <a:xfrm>
            <a:off x="444946" y="1255982"/>
            <a:ext cx="6858001" cy="5078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Use this sample worksheet to identify and mitigate relevant financial relationships that you have identified for planners, faculty, and others who will control educational content for your education activity. Please make sure that (1) the mitigation strategy is appropriate to the person’s role in the activity, and (2) that mitigation is implemented before each person takes on their role.</a:t>
            </a:r>
          </a:p>
        </p:txBody>
      </p:sp>
      <p:sp>
        <p:nvSpPr>
          <p:cNvPr id="21" name="TextBox 20">
            <a:extLst>
              <a:ext uri="{FF2B5EF4-FFF2-40B4-BE49-F238E27FC236}">
                <a16:creationId xmlns:a16="http://schemas.microsoft.com/office/drawing/2014/main" id="{523348A0-3BF1-AC44-8489-BB5FEF71A7E5}"/>
              </a:ext>
            </a:extLst>
          </p:cNvPr>
          <p:cNvSpPr txBox="1"/>
          <p:nvPr/>
        </p:nvSpPr>
        <p:spPr>
          <a:xfrm>
            <a:off x="819333" y="994779"/>
            <a:ext cx="3534942"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Primary Nurse Planner or Nurse Planner  </a:t>
            </a:r>
          </a:p>
          <a:p>
            <a:endParaRPr lang="en-US" sz="1100" b="1"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0EF9B34D-D7EF-1F49-BA53-F208D3569688}"/>
              </a:ext>
            </a:extLst>
          </p:cNvPr>
          <p:cNvSpPr/>
          <p:nvPr/>
        </p:nvSpPr>
        <p:spPr>
          <a:xfrm>
            <a:off x="537953" y="1001885"/>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Graphic 22" descr="Badge Tick">
            <a:extLst>
              <a:ext uri="{FF2B5EF4-FFF2-40B4-BE49-F238E27FC236}">
                <a16:creationId xmlns:a16="http://schemas.microsoft.com/office/drawing/2014/main" id="{D233A9A9-5D00-6545-AF34-5535ACC15A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453" y="918875"/>
            <a:ext cx="425443" cy="425441"/>
          </a:xfrm>
          <a:prstGeom prst="rect">
            <a:avLst/>
          </a:prstGeom>
        </p:spPr>
      </p:pic>
      <p:sp>
        <p:nvSpPr>
          <p:cNvPr id="24" name="TextBox 23">
            <a:extLst>
              <a:ext uri="{FF2B5EF4-FFF2-40B4-BE49-F238E27FC236}">
                <a16:creationId xmlns:a16="http://schemas.microsoft.com/office/drawing/2014/main" id="{25B77CCF-D7A7-9A40-BE69-088198052C2C}"/>
              </a:ext>
            </a:extLst>
          </p:cNvPr>
          <p:cNvSpPr txBox="1"/>
          <p:nvPr/>
        </p:nvSpPr>
        <p:spPr>
          <a:xfrm>
            <a:off x="449447" y="201001"/>
            <a:ext cx="7322289" cy="523220"/>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Worksheet for the Mitigation of Identified </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Relevant Financial Relationships of Nurse Planners, Faculty, and Others </a:t>
            </a:r>
          </a:p>
        </p:txBody>
      </p:sp>
      <p:sp>
        <p:nvSpPr>
          <p:cNvPr id="3" name="Rectangle 2">
            <a:extLst>
              <a:ext uri="{FF2B5EF4-FFF2-40B4-BE49-F238E27FC236}">
                <a16:creationId xmlns:a16="http://schemas.microsoft.com/office/drawing/2014/main" id="{A774B2CE-C1E9-1446-9482-9797AFF298B2}"/>
              </a:ext>
            </a:extLst>
          </p:cNvPr>
          <p:cNvSpPr/>
          <p:nvPr/>
        </p:nvSpPr>
        <p:spPr>
          <a:xfrm>
            <a:off x="7315200" y="6614122"/>
            <a:ext cx="228600" cy="3545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C316F8-5FCC-7041-96DC-FF59C52074F3}"/>
              </a:ext>
            </a:extLst>
          </p:cNvPr>
          <p:cNvSpPr/>
          <p:nvPr/>
        </p:nvSpPr>
        <p:spPr>
          <a:xfrm>
            <a:off x="171643" y="9565355"/>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E770A261-D4B9-9549-ABFA-E95BE5714967}"/>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5 of 9</a:t>
            </a:r>
          </a:p>
        </p:txBody>
      </p:sp>
    </p:spTree>
    <p:extLst>
      <p:ext uri="{BB962C8B-B14F-4D97-AF65-F5344CB8AC3E}">
        <p14:creationId xmlns:p14="http://schemas.microsoft.com/office/powerpoint/2010/main" val="354571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B63B890A-91DF-A74F-9343-CAFD775A3E94}"/>
              </a:ext>
            </a:extLst>
          </p:cNvPr>
          <p:cNvSpPr/>
          <p:nvPr/>
        </p:nvSpPr>
        <p:spPr>
          <a:xfrm>
            <a:off x="457199" y="3365657"/>
            <a:ext cx="3322667" cy="1553579"/>
          </a:xfrm>
          <a:prstGeom prst="roundRect">
            <a:avLst>
              <a:gd name="adj" fmla="val 2591"/>
            </a:avLst>
          </a:prstGeom>
          <a:solidFill>
            <a:schemeClr val="accent5">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Aft>
                <a:spcPts val="600"/>
              </a:spcAft>
            </a:pPr>
            <a:endParaRPr lang="en-US" sz="1100" b="1" dirty="0">
              <a:solidFill>
                <a:prstClr val="black"/>
              </a:solidFill>
              <a:latin typeface="Arial" panose="020B0604020202020204" pitchFamily="34" charset="0"/>
              <a:cs typeface="Arial" panose="020B0604020202020204" pitchFamily="34" charset="0"/>
            </a:endParaRPr>
          </a:p>
          <a:p>
            <a:pPr lvl="0">
              <a:spcAft>
                <a:spcPts val="600"/>
              </a:spcAft>
            </a:pPr>
            <a:endParaRPr lang="en-US" sz="1100" b="1" dirty="0">
              <a:solidFill>
                <a:prstClr val="black"/>
              </a:solidFill>
              <a:latin typeface="Arial" panose="020B0604020202020204" pitchFamily="34" charset="0"/>
              <a:cs typeface="Arial" panose="020B0604020202020204" pitchFamily="34" charset="0"/>
            </a:endParaRPr>
          </a:p>
          <a:p>
            <a:pPr lvl="0">
              <a:spcAft>
                <a:spcPts val="600"/>
              </a:spcAft>
            </a:pPr>
            <a:r>
              <a:rPr lang="en-US" sz="1100" b="1" dirty="0">
                <a:solidFill>
                  <a:prstClr val="black"/>
                </a:solidFill>
                <a:latin typeface="Arial" panose="020B0604020202020204" pitchFamily="34" charset="0"/>
                <a:cs typeface="Arial" panose="020B0604020202020204" pitchFamily="34" charset="0"/>
              </a:rPr>
              <a:t>If there are </a:t>
            </a:r>
            <a:r>
              <a:rPr lang="en-US" sz="1100" b="1" dirty="0">
                <a:solidFill>
                  <a:prstClr val="white"/>
                </a:solidFill>
                <a:latin typeface="Arial" panose="020B0604020202020204" pitchFamily="34" charset="0"/>
                <a:cs typeface="Arial" panose="020B0604020202020204" pitchFamily="34" charset="0"/>
              </a:rPr>
              <a:t>NO</a:t>
            </a:r>
            <a:r>
              <a:rPr lang="en-US" sz="1100" b="1" dirty="0">
                <a:solidFill>
                  <a:prstClr val="black"/>
                </a:solidFill>
                <a:latin typeface="Arial" panose="020B0604020202020204" pitchFamily="34" charset="0"/>
                <a:cs typeface="Arial" panose="020B0604020202020204" pitchFamily="34" charset="0"/>
              </a:rPr>
              <a:t> relevant financial relationships:</a:t>
            </a:r>
            <a:endParaRPr lang="en-US" sz="1100" i="1" dirty="0">
              <a:solidFill>
                <a:prstClr val="black"/>
              </a:solidFill>
              <a:latin typeface="Arial" panose="020B0604020202020204" pitchFamily="34" charset="0"/>
              <a:cs typeface="Arial" panose="020B0604020202020204" pitchFamily="34" charset="0"/>
            </a:endParaRPr>
          </a:p>
          <a:p>
            <a:r>
              <a:rPr lang="en-US" sz="1100" i="1" dirty="0">
                <a:solidFill>
                  <a:prstClr val="black"/>
                </a:solidFill>
                <a:latin typeface="Arial" panose="020B0604020202020204" pitchFamily="34" charset="0"/>
                <a:cs typeface="Arial" panose="020B0604020202020204" pitchFamily="34" charset="0"/>
              </a:rPr>
              <a:t>Inform learners that nurse planners, content experts’, faculty, and others in control of content (either individually or as a group) have no relevant financial relationships with ineligible companies. </a:t>
            </a:r>
          </a:p>
          <a:p>
            <a:pPr marL="171450" indent="-171450">
              <a:buFont typeface="Wingdings" panose="05000000000000000000" pitchFamily="2" charset="2"/>
              <a:buChar char="ü"/>
            </a:pPr>
            <a:r>
              <a:rPr lang="en-US" sz="1050" b="1" i="1" dirty="0">
                <a:solidFill>
                  <a:schemeClr val="accent4"/>
                </a:solidFill>
                <a:latin typeface="Arial" panose="020B0604020202020204" pitchFamily="34" charset="0"/>
                <a:cs typeface="Arial" panose="020B0604020202020204" pitchFamily="34" charset="0"/>
              </a:rPr>
              <a:t>Remember that you do not need to make disclosures for the 3 exceptions noted above </a:t>
            </a:r>
          </a:p>
          <a:p>
            <a:pPr lvl="0"/>
            <a:endParaRPr lang="en-US" sz="1000" i="1" dirty="0">
              <a:solidFill>
                <a:prstClr val="black"/>
              </a:solidFill>
              <a:latin typeface="Arial" panose="020B0604020202020204" pitchFamily="34" charset="0"/>
              <a:cs typeface="Arial" panose="020B0604020202020204" pitchFamily="34" charset="0"/>
            </a:endParaRPr>
          </a:p>
          <a:p>
            <a:pPr lvl="0"/>
            <a:endParaRPr lang="en-US" sz="1000" i="1" dirty="0">
              <a:solidFill>
                <a:prstClr val="black"/>
              </a:solidFill>
              <a:latin typeface="Arial" panose="020B0604020202020204" pitchFamily="34" charset="0"/>
              <a:cs typeface="Arial" panose="020B0604020202020204" pitchFamily="34" charset="0"/>
            </a:endParaRPr>
          </a:p>
          <a:p>
            <a:pPr lvl="0"/>
            <a:endParaRPr lang="en-US" sz="1000" i="1" dirty="0">
              <a:solidFill>
                <a:prstClr val="black"/>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93EEA05E-496A-3E42-BE50-B3D67B958148}"/>
              </a:ext>
            </a:extLst>
          </p:cNvPr>
          <p:cNvSpPr/>
          <p:nvPr/>
        </p:nvSpPr>
        <p:spPr>
          <a:xfrm>
            <a:off x="452523" y="8217207"/>
            <a:ext cx="6867354" cy="1331134"/>
          </a:xfrm>
          <a:prstGeom prst="rect">
            <a:avLst/>
          </a:prstGeom>
          <a:solidFill>
            <a:schemeClr val="bg1">
              <a:lumMod val="85000"/>
            </a:schemeClr>
          </a:solidFill>
        </p:spPr>
        <p:txBody>
          <a:bodyPr wrap="square">
            <a:spAutoFit/>
          </a:bodyPr>
          <a:lstStyle/>
          <a:p>
            <a:r>
              <a:rPr lang="en-US" sz="1000" b="1" dirty="0">
                <a:latin typeface="Arial" panose="020B0604020202020204" pitchFamily="34" charset="0"/>
                <a:ea typeface="Calibri" panose="020F0502020204030204" pitchFamily="34" charset="0"/>
                <a:cs typeface="Arial" panose="020B0604020202020204" pitchFamily="34" charset="0"/>
              </a:rPr>
              <a:t>NOTE: </a:t>
            </a:r>
          </a:p>
          <a:p>
            <a:pPr marL="171450" indent="-171450">
              <a:spcBef>
                <a:spcPts val="300"/>
              </a:spcBef>
              <a:buFont typeface="Wingdings" pitchFamily="2" charset="2"/>
              <a:buChar char="ü"/>
            </a:pPr>
            <a:r>
              <a:rPr lang="en-US" sz="900" dirty="0">
                <a:latin typeface="Arial" panose="020B0604020202020204" pitchFamily="34" charset="0"/>
                <a:cs typeface="Arial" panose="020B0604020202020204" pitchFamily="34" charset="0"/>
              </a:rPr>
              <a:t>If commercial support is received, the approved provider must also disclose to the learners the name(s) of the ineligible company(</a:t>
            </a:r>
            <a:r>
              <a:rPr lang="en-US" sz="900" dirty="0" err="1">
                <a:latin typeface="Arial" panose="020B0604020202020204" pitchFamily="34" charset="0"/>
                <a:cs typeface="Arial" panose="020B0604020202020204" pitchFamily="34" charset="0"/>
              </a:rPr>
              <a:t>ies</a:t>
            </a:r>
            <a:r>
              <a:rPr lang="en-US" sz="900" dirty="0">
                <a:latin typeface="Arial" panose="020B0604020202020204" pitchFamily="34" charset="0"/>
                <a:cs typeface="Arial" panose="020B0604020202020204" pitchFamily="34" charset="0"/>
              </a:rPr>
              <a:t>) that gave the commercial support, and the nature of the support if it was in-kind, prior to the learners engaging in the education.</a:t>
            </a:r>
          </a:p>
          <a:p>
            <a:pPr marL="171450" indent="-171450">
              <a:spcBef>
                <a:spcPts val="300"/>
              </a:spcBef>
              <a:buFont typeface="Wingdings" pitchFamily="2" charset="2"/>
              <a:buChar char="ü"/>
            </a:pPr>
            <a:r>
              <a:rPr lang="en-US" sz="900" dirty="0">
                <a:latin typeface="Arial" panose="020B0604020202020204" pitchFamily="34" charset="0"/>
                <a:ea typeface="Calibri" panose="020F0502020204030204" pitchFamily="34" charset="0"/>
                <a:cs typeface="Arial" panose="020B0604020202020204" pitchFamily="34" charset="0"/>
              </a:rPr>
              <a:t>Disclosure to learners must not include ineligible companies’ corporate or product logos, trade names, or product group messages.</a:t>
            </a:r>
          </a:p>
          <a:p>
            <a:pPr marL="171450" indent="-171450">
              <a:spcBef>
                <a:spcPts val="300"/>
              </a:spcBef>
              <a:buFont typeface="Wingdings" pitchFamily="2" charset="2"/>
              <a:buChar char="ü"/>
            </a:pPr>
            <a:r>
              <a:rPr lang="en-US" sz="900" dirty="0">
                <a:latin typeface="Arial" panose="020B0604020202020204" pitchFamily="34" charset="0"/>
                <a:ea typeface="Calibri" panose="020F0502020204030204" pitchFamily="34" charset="0"/>
                <a:cs typeface="Arial" panose="020B0604020202020204" pitchFamily="34" charset="0"/>
              </a:rPr>
              <a:t>It may be helpful to include definitions of terms to learners to support their understanding of your processes (e.g., ineligible companies, relevant financial relationships, </a:t>
            </a:r>
            <a:r>
              <a:rPr lang="en-US" sz="900" dirty="0" err="1">
                <a:latin typeface="Arial" panose="020B0604020202020204" pitchFamily="34" charset="0"/>
                <a:ea typeface="Calibri" panose="020F0502020204030204" pitchFamily="34" charset="0"/>
                <a:cs typeface="Arial" panose="020B0604020202020204" pitchFamily="34" charset="0"/>
              </a:rPr>
              <a:t>etc</a:t>
            </a:r>
            <a:r>
              <a:rPr lang="en-US" sz="900" dirty="0">
                <a:latin typeface="Arial" panose="020B0604020202020204" pitchFamily="34" charset="0"/>
                <a:ea typeface="Calibri" panose="020F050202020403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6ADAE4E3-0400-B745-9F6C-1DB577045782}"/>
              </a:ext>
            </a:extLst>
          </p:cNvPr>
          <p:cNvSpPr/>
          <p:nvPr/>
        </p:nvSpPr>
        <p:spPr>
          <a:xfrm>
            <a:off x="447848" y="3011248"/>
            <a:ext cx="6858000" cy="307777"/>
          </a:xfrm>
          <a:prstGeom prst="rect">
            <a:avLst/>
          </a:prstGeom>
        </p:spPr>
        <p:txBody>
          <a:bodyPr wrap="square">
            <a:spAutoFit/>
          </a:bodyPr>
          <a:lstStyle/>
          <a:p>
            <a:pPr algn="ctr"/>
            <a:r>
              <a:rPr lang="en-US" sz="1400" b="1" dirty="0">
                <a:solidFill>
                  <a:srgbClr val="7030A0"/>
                </a:solidFill>
                <a:latin typeface="Arial" panose="020B0604020202020204" pitchFamily="34" charset="0"/>
                <a:cs typeface="Arial" panose="020B0604020202020204" pitchFamily="34" charset="0"/>
              </a:rPr>
              <a:t>What gets disclosed to learners before the educational activity?</a:t>
            </a:r>
            <a:endParaRPr lang="en-US" sz="1100" b="1" dirty="0">
              <a:solidFill>
                <a:srgbClr val="7030A0"/>
              </a:solidFill>
              <a:latin typeface="Arial" panose="020B0604020202020204" pitchFamily="34" charset="0"/>
              <a:cs typeface="Arial" panose="020B0604020202020204" pitchFamily="34" charset="0"/>
            </a:endParaRPr>
          </a:p>
        </p:txBody>
      </p:sp>
      <p:sp>
        <p:nvSpPr>
          <p:cNvPr id="72" name="Rounded Rectangle 71">
            <a:extLst>
              <a:ext uri="{FF2B5EF4-FFF2-40B4-BE49-F238E27FC236}">
                <a16:creationId xmlns:a16="http://schemas.microsoft.com/office/drawing/2014/main" id="{5CF9B246-0CB0-CA45-B7BA-55ADA52678C4}"/>
              </a:ext>
            </a:extLst>
          </p:cNvPr>
          <p:cNvSpPr/>
          <p:nvPr/>
        </p:nvSpPr>
        <p:spPr>
          <a:xfrm>
            <a:off x="4008217" y="3372574"/>
            <a:ext cx="3306983" cy="1546661"/>
          </a:xfrm>
          <a:prstGeom prst="roundRect">
            <a:avLst>
              <a:gd name="adj" fmla="val 2591"/>
            </a:avLst>
          </a:prstGeom>
          <a:solidFill>
            <a:schemeClr val="accent5">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Aft>
                <a:spcPts val="600"/>
              </a:spcAft>
            </a:pPr>
            <a:r>
              <a:rPr lang="en-US" sz="1100" b="1" dirty="0">
                <a:solidFill>
                  <a:prstClr val="black"/>
                </a:solidFill>
                <a:latin typeface="Arial" panose="020B0604020202020204" pitchFamily="34" charset="0"/>
                <a:cs typeface="Arial" panose="020B0604020202020204" pitchFamily="34" charset="0"/>
              </a:rPr>
              <a:t>If there </a:t>
            </a:r>
            <a:r>
              <a:rPr lang="en-US" sz="1100" b="1" dirty="0">
                <a:solidFill>
                  <a:prstClr val="white"/>
                </a:solidFill>
                <a:latin typeface="Arial" panose="020B0604020202020204" pitchFamily="34" charset="0"/>
                <a:cs typeface="Arial" panose="020B0604020202020204" pitchFamily="34" charset="0"/>
              </a:rPr>
              <a:t>ARE</a:t>
            </a:r>
            <a:r>
              <a:rPr lang="en-US" sz="1100" b="1" dirty="0">
                <a:solidFill>
                  <a:prstClr val="black"/>
                </a:solidFill>
                <a:latin typeface="Arial" panose="020B0604020202020204" pitchFamily="34" charset="0"/>
                <a:cs typeface="Arial" panose="020B0604020202020204" pitchFamily="34" charset="0"/>
              </a:rPr>
              <a:t> relevant financial relationships:</a:t>
            </a:r>
            <a:endParaRPr lang="en-US" sz="1100" dirty="0">
              <a:solidFill>
                <a:prstClr val="black"/>
              </a:solidFill>
              <a:latin typeface="Arial" panose="020B0604020202020204" pitchFamily="34" charset="0"/>
              <a:cs typeface="Arial" panose="020B0604020202020204" pitchFamily="34" charset="0"/>
            </a:endParaRPr>
          </a:p>
          <a:p>
            <a:pPr lvl="0"/>
            <a:r>
              <a:rPr lang="en-US" sz="1100" i="1" dirty="0">
                <a:solidFill>
                  <a:prstClr val="black"/>
                </a:solidFill>
                <a:latin typeface="Arial" panose="020B0604020202020204" pitchFamily="34" charset="0"/>
                <a:cs typeface="Arial" panose="020B0604020202020204" pitchFamily="34" charset="0"/>
              </a:rPr>
              <a:t>Disclose name(s) of the individuals, name of the ineligible company(</a:t>
            </a:r>
            <a:r>
              <a:rPr lang="en-US" sz="1100" i="1" dirty="0" err="1">
                <a:solidFill>
                  <a:prstClr val="black"/>
                </a:solidFill>
                <a:latin typeface="Arial" panose="020B0604020202020204" pitchFamily="34" charset="0"/>
                <a:cs typeface="Arial" panose="020B0604020202020204" pitchFamily="34" charset="0"/>
              </a:rPr>
              <a:t>ies</a:t>
            </a:r>
            <a:r>
              <a:rPr lang="en-US" sz="1100" i="1" dirty="0">
                <a:solidFill>
                  <a:prstClr val="black"/>
                </a:solidFill>
                <a:latin typeface="Arial" panose="020B0604020202020204" pitchFamily="34" charset="0"/>
                <a:cs typeface="Arial" panose="020B0604020202020204" pitchFamily="34" charset="0"/>
              </a:rPr>
              <a:t>) with which they have a relevant financial relationship(s), the nature of the relationship(s), and a statement that all relevant financial relationships have been mitigated.</a:t>
            </a:r>
            <a:endParaRPr lang="en-US" sz="1000" b="1" i="1" dirty="0">
              <a:solidFill>
                <a:prstClr val="black"/>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12CF4D5-16F8-6545-BD81-55E083B42AB7}"/>
              </a:ext>
            </a:extLst>
          </p:cNvPr>
          <p:cNvSpPr/>
          <p:nvPr/>
        </p:nvSpPr>
        <p:spPr>
          <a:xfrm>
            <a:off x="463404" y="5178329"/>
            <a:ext cx="3322667" cy="64633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en-US" sz="1200" i="1" dirty="0">
                <a:solidFill>
                  <a:prstClr val="black"/>
                </a:solidFill>
                <a:latin typeface="Arial" panose="020B0604020202020204" pitchFamily="34" charset="0"/>
                <a:cs typeface="Arial" panose="020B0604020202020204" pitchFamily="34" charset="0"/>
              </a:rPr>
              <a:t>“Dr. Xin Lee FNP, faculty for this educational event, has no relevant financial relationship(s) with ineligible companies to disclose.”</a:t>
            </a:r>
            <a:endParaRPr lang="en-US" sz="1200" dirty="0"/>
          </a:p>
        </p:txBody>
      </p:sp>
      <p:sp>
        <p:nvSpPr>
          <p:cNvPr id="77" name="Rectangle 76">
            <a:extLst>
              <a:ext uri="{FF2B5EF4-FFF2-40B4-BE49-F238E27FC236}">
                <a16:creationId xmlns:a16="http://schemas.microsoft.com/office/drawing/2014/main" id="{4DE7A6AC-B271-A247-AEFF-4258524AD2E5}"/>
              </a:ext>
            </a:extLst>
          </p:cNvPr>
          <p:cNvSpPr/>
          <p:nvPr/>
        </p:nvSpPr>
        <p:spPr>
          <a:xfrm>
            <a:off x="460893" y="6768739"/>
            <a:ext cx="3318924" cy="138499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en-US" sz="1200" i="1" dirty="0">
                <a:latin typeface="Arial" panose="020B0604020202020204" pitchFamily="34" charset="0"/>
                <a:cs typeface="Arial" panose="020B0604020202020204" pitchFamily="34" charset="0"/>
              </a:rPr>
              <a:t>“None of the planning committee for this educational activity have relevant financial relationship(s) to disclose with ineligible companies whose primary business is producing, marketing, selling, re-selling, or distributing healthcare products used by or on patients.”</a:t>
            </a:r>
          </a:p>
        </p:txBody>
      </p:sp>
      <p:sp>
        <p:nvSpPr>
          <p:cNvPr id="78" name="Rectangle 77">
            <a:extLst>
              <a:ext uri="{FF2B5EF4-FFF2-40B4-BE49-F238E27FC236}">
                <a16:creationId xmlns:a16="http://schemas.microsoft.com/office/drawing/2014/main" id="{B9DA93D7-25AC-934C-AF1B-03B48F12E49F}"/>
              </a:ext>
            </a:extLst>
          </p:cNvPr>
          <p:cNvSpPr/>
          <p:nvPr/>
        </p:nvSpPr>
        <p:spPr>
          <a:xfrm>
            <a:off x="4017569" y="5229779"/>
            <a:ext cx="3306984" cy="193899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en-US" sz="1200" i="1" dirty="0">
                <a:solidFill>
                  <a:prstClr val="black"/>
                </a:solidFill>
                <a:latin typeface="Arial" panose="020B0604020202020204" pitchFamily="34" charset="0"/>
                <a:cs typeface="Arial" panose="020B0604020202020204" pitchFamily="34" charset="0"/>
              </a:rPr>
              <a:t>Nicolas Garcia, faculty for this educational event, is on the speakers’ bureau for XYZ Device Company.</a:t>
            </a:r>
          </a:p>
          <a:p>
            <a:endParaRPr lang="en-US" sz="1200" i="1" dirty="0">
              <a:solidFill>
                <a:prstClr val="black"/>
              </a:solidFill>
              <a:latin typeface="Arial" panose="020B0604020202020204" pitchFamily="34" charset="0"/>
              <a:cs typeface="Arial" panose="020B0604020202020204" pitchFamily="34" charset="0"/>
            </a:endParaRPr>
          </a:p>
          <a:p>
            <a:r>
              <a:rPr lang="en-US" sz="1200" i="1" dirty="0">
                <a:solidFill>
                  <a:prstClr val="black"/>
                </a:solidFill>
                <a:latin typeface="Arial" panose="020B0604020202020204" pitchFamily="34" charset="0"/>
                <a:cs typeface="Arial" panose="020B0604020202020204" pitchFamily="34" charset="0"/>
              </a:rPr>
              <a:t>Dr. Yvonne </a:t>
            </a:r>
            <a:r>
              <a:rPr lang="en-US" sz="1200" i="1" dirty="0" err="1">
                <a:solidFill>
                  <a:prstClr val="black"/>
                </a:solidFill>
                <a:latin typeface="Arial" panose="020B0604020202020204" pitchFamily="34" charset="0"/>
                <a:cs typeface="Arial" panose="020B0604020202020204" pitchFamily="34" charset="0"/>
              </a:rPr>
              <a:t>Gbeho</a:t>
            </a:r>
            <a:r>
              <a:rPr lang="en-US" sz="1200" i="1" dirty="0">
                <a:solidFill>
                  <a:prstClr val="black"/>
                </a:solidFill>
                <a:latin typeface="Arial" panose="020B0604020202020204" pitchFamily="34" charset="0"/>
                <a:cs typeface="Arial" panose="020B0604020202020204" pitchFamily="34" charset="0"/>
              </a:rPr>
              <a:t>, nurse planner for this educational event, has received a research grant from ABC Pharmaceuticals.</a:t>
            </a:r>
          </a:p>
          <a:p>
            <a:endParaRPr lang="en-US" sz="1200" i="1" dirty="0">
              <a:solidFill>
                <a:prstClr val="black"/>
              </a:solidFill>
              <a:latin typeface="Arial" panose="020B0604020202020204" pitchFamily="34" charset="0"/>
              <a:cs typeface="Arial" panose="020B0604020202020204" pitchFamily="34" charset="0"/>
            </a:endParaRPr>
          </a:p>
          <a:p>
            <a:r>
              <a:rPr lang="en-US" sz="1200" i="1" dirty="0">
                <a:solidFill>
                  <a:prstClr val="black"/>
                </a:solidFill>
                <a:latin typeface="Arial" panose="020B0604020202020204" pitchFamily="34" charset="0"/>
                <a:cs typeface="Arial" panose="020B0604020202020204" pitchFamily="34" charset="0"/>
              </a:rPr>
              <a:t>All of the relevant financial relationships listed for these individuals have been mitigated.</a:t>
            </a:r>
          </a:p>
        </p:txBody>
      </p:sp>
      <p:sp>
        <p:nvSpPr>
          <p:cNvPr id="79" name="Rectangle 78">
            <a:extLst>
              <a:ext uri="{FF2B5EF4-FFF2-40B4-BE49-F238E27FC236}">
                <a16:creationId xmlns:a16="http://schemas.microsoft.com/office/drawing/2014/main" id="{97A5EF13-FF59-2343-8F5A-F512992B7685}"/>
              </a:ext>
            </a:extLst>
          </p:cNvPr>
          <p:cNvSpPr/>
          <p:nvPr/>
        </p:nvSpPr>
        <p:spPr>
          <a:xfrm>
            <a:off x="457196" y="5909537"/>
            <a:ext cx="3322667" cy="83099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en-US" sz="1200" i="1" dirty="0">
                <a:solidFill>
                  <a:prstClr val="black"/>
                </a:solidFill>
                <a:latin typeface="Arial" panose="020B0604020202020204" pitchFamily="34" charset="0"/>
                <a:cs typeface="Arial" panose="020B0604020202020204" pitchFamily="34" charset="0"/>
              </a:rPr>
              <a:t>“Ruth Hopkins, Dr. Maryam Elbaz, and Ken Sanders, authors of this educational activity, have no relevant financial relationship(s) with ineligible companies to disclose.”</a:t>
            </a:r>
            <a:endParaRPr lang="en-US" sz="1200" dirty="0"/>
          </a:p>
        </p:txBody>
      </p:sp>
      <p:sp>
        <p:nvSpPr>
          <p:cNvPr id="29" name="Rectangle 28">
            <a:extLst>
              <a:ext uri="{FF2B5EF4-FFF2-40B4-BE49-F238E27FC236}">
                <a16:creationId xmlns:a16="http://schemas.microsoft.com/office/drawing/2014/main" id="{62000A50-53E9-C348-B983-CC08076D06DF}"/>
              </a:ext>
            </a:extLst>
          </p:cNvPr>
          <p:cNvSpPr/>
          <p:nvPr/>
        </p:nvSpPr>
        <p:spPr>
          <a:xfrm>
            <a:off x="383740" y="4916719"/>
            <a:ext cx="1010213" cy="261610"/>
          </a:xfrm>
          <a:prstGeom prst="rect">
            <a:avLst/>
          </a:prstGeom>
        </p:spPr>
        <p:txBody>
          <a:bodyPr wrap="none">
            <a:spAutoFit/>
          </a:bodyPr>
          <a:lstStyle/>
          <a:p>
            <a:pPr lvl="0"/>
            <a:r>
              <a:rPr lang="en-US" sz="1100" b="1" dirty="0">
                <a:solidFill>
                  <a:prstClr val="black"/>
                </a:solidFill>
                <a:latin typeface="Arial" panose="020B0604020202020204" pitchFamily="34" charset="0"/>
                <a:cs typeface="Arial" panose="020B0604020202020204" pitchFamily="34" charset="0"/>
              </a:rPr>
              <a:t>EXAMPLES:</a:t>
            </a:r>
            <a:endParaRPr lang="en-US" sz="1000" b="1" dirty="0">
              <a:solidFill>
                <a:prstClr val="black"/>
              </a:solidFill>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83B15464-683C-0148-8A51-79503CAA45FD}"/>
              </a:ext>
            </a:extLst>
          </p:cNvPr>
          <p:cNvSpPr/>
          <p:nvPr/>
        </p:nvSpPr>
        <p:spPr>
          <a:xfrm>
            <a:off x="3945057" y="4916719"/>
            <a:ext cx="1010213" cy="261610"/>
          </a:xfrm>
          <a:prstGeom prst="rect">
            <a:avLst/>
          </a:prstGeom>
        </p:spPr>
        <p:txBody>
          <a:bodyPr wrap="none">
            <a:spAutoFit/>
          </a:bodyPr>
          <a:lstStyle/>
          <a:p>
            <a:pPr lvl="0"/>
            <a:r>
              <a:rPr lang="en-US" sz="1100" b="1" dirty="0">
                <a:solidFill>
                  <a:prstClr val="black"/>
                </a:solidFill>
                <a:latin typeface="Arial" panose="020B0604020202020204" pitchFamily="34" charset="0"/>
                <a:cs typeface="Arial" panose="020B0604020202020204" pitchFamily="34" charset="0"/>
              </a:rPr>
              <a:t>EXAMPLES:</a:t>
            </a:r>
            <a:endParaRPr lang="en-US" sz="1000" b="1" dirty="0">
              <a:solidFill>
                <a:prstClr val="black"/>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9B52BEF2-7A56-EA41-821E-E60FD544A8CD}"/>
              </a:ext>
            </a:extLst>
          </p:cNvPr>
          <p:cNvCxnSpPr>
            <a:cxnSpLocks/>
          </p:cNvCxnSpPr>
          <p:nvPr/>
        </p:nvCxnSpPr>
        <p:spPr>
          <a:xfrm>
            <a:off x="3894041" y="3372574"/>
            <a:ext cx="0" cy="4882394"/>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BF508E42-06F7-E541-A0EB-9DB08F6C4C70}"/>
              </a:ext>
            </a:extLst>
          </p:cNvPr>
          <p:cNvSpPr txBox="1"/>
          <p:nvPr/>
        </p:nvSpPr>
        <p:spPr>
          <a:xfrm>
            <a:off x="383740" y="249299"/>
            <a:ext cx="7350468" cy="523220"/>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Examples of Communicating Disclosure</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to Learners</a:t>
            </a:r>
          </a:p>
        </p:txBody>
      </p:sp>
      <p:sp>
        <p:nvSpPr>
          <p:cNvPr id="51" name="Rectangle 50">
            <a:extLst>
              <a:ext uri="{FF2B5EF4-FFF2-40B4-BE49-F238E27FC236}">
                <a16:creationId xmlns:a16="http://schemas.microsoft.com/office/drawing/2014/main" id="{EBB915BD-C051-164F-90FA-A8D8B6F5E4CB}"/>
              </a:ext>
            </a:extLst>
          </p:cNvPr>
          <p:cNvSpPr/>
          <p:nvPr/>
        </p:nvSpPr>
        <p:spPr>
          <a:xfrm>
            <a:off x="475362" y="2562418"/>
            <a:ext cx="6858000" cy="415498"/>
          </a:xfrm>
          <a:prstGeom prst="rect">
            <a:avLst/>
          </a:prstGeom>
          <a:solidFill>
            <a:schemeClr val="bg1">
              <a:lumMod val="95000"/>
            </a:schemeClr>
          </a:solidFill>
        </p:spPr>
        <p:txBody>
          <a:bodyPr wrap="square">
            <a:spAutoFit/>
          </a:bodyPr>
          <a:lstStyle/>
          <a:p>
            <a:pPr marL="171450" lvl="0" indent="-171450">
              <a:buFont typeface="Wingdings" panose="05000000000000000000" pitchFamily="2" charset="2"/>
              <a:buChar char="ü"/>
            </a:pPr>
            <a:r>
              <a:rPr lang="en-US" sz="1050" dirty="0">
                <a:latin typeface="Arial" panose="020B0604020202020204" pitchFamily="34" charset="0"/>
                <a:cs typeface="Arial" panose="020B0604020202020204" pitchFamily="34" charset="0"/>
              </a:rPr>
              <a:t>You may use the sample language below as</a:t>
            </a:r>
            <a:r>
              <a:rPr lang="en-US" sz="1050" dirty="0">
                <a:effectLst/>
                <a:latin typeface="Arial" panose="020B0604020202020204" pitchFamily="34" charset="0"/>
                <a:ea typeface="Times New Roman" panose="02020603050405020304" pitchFamily="18" charset="0"/>
                <a:cs typeface="Arial" panose="020B0604020202020204" pitchFamily="34" charset="0"/>
              </a:rPr>
              <a:t> evidence of information disclosed to learners in the activity file</a:t>
            </a:r>
            <a:r>
              <a:rPr lang="en-US" sz="1050" dirty="0">
                <a:latin typeface="Arial" panose="020B0604020202020204" pitchFamily="34" charset="0"/>
                <a:cs typeface="Arial" panose="020B0604020202020204" pitchFamily="34" charset="0"/>
              </a:rPr>
              <a:t>. Disclosure must be provided to learners </a:t>
            </a:r>
            <a:r>
              <a:rPr lang="en-US" sz="1050" b="1" dirty="0">
                <a:latin typeface="Arial" panose="020B0604020202020204" pitchFamily="34" charset="0"/>
                <a:cs typeface="Arial" panose="020B0604020202020204" pitchFamily="34" charset="0"/>
              </a:rPr>
              <a:t>before</a:t>
            </a:r>
            <a:r>
              <a:rPr lang="en-US" sz="1050" dirty="0">
                <a:latin typeface="Arial" panose="020B0604020202020204" pitchFamily="34" charset="0"/>
                <a:cs typeface="Arial" panose="020B0604020202020204" pitchFamily="34" charset="0"/>
              </a:rPr>
              <a:t> engaging with the approved education.</a:t>
            </a:r>
          </a:p>
        </p:txBody>
      </p:sp>
      <p:sp>
        <p:nvSpPr>
          <p:cNvPr id="52" name="Rectangle 51">
            <a:extLst>
              <a:ext uri="{FF2B5EF4-FFF2-40B4-BE49-F238E27FC236}">
                <a16:creationId xmlns:a16="http://schemas.microsoft.com/office/drawing/2014/main" id="{5D85B1CC-40BB-7249-B752-8B4D021BCFAF}"/>
              </a:ext>
            </a:extLst>
          </p:cNvPr>
          <p:cNvSpPr/>
          <p:nvPr/>
        </p:nvSpPr>
        <p:spPr>
          <a:xfrm>
            <a:off x="457200" y="916338"/>
            <a:ext cx="6839923" cy="15891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BBB2F32-1D68-F640-975B-360558AD4CCA}"/>
              </a:ext>
            </a:extLst>
          </p:cNvPr>
          <p:cNvSpPr/>
          <p:nvPr/>
        </p:nvSpPr>
        <p:spPr>
          <a:xfrm>
            <a:off x="457200" y="1255873"/>
            <a:ext cx="685800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If any of the following statements apply to the education, you </a:t>
            </a:r>
            <a:r>
              <a:rPr lang="en-US" sz="1000" b="1" dirty="0">
                <a:latin typeface="Arial" panose="020B0604020202020204" pitchFamily="34" charset="0"/>
                <a:cs typeface="Arial" panose="020B0604020202020204" pitchFamily="34" charset="0"/>
              </a:rPr>
              <a:t>do not </a:t>
            </a:r>
            <a:r>
              <a:rPr lang="en-US" sz="1000" dirty="0">
                <a:latin typeface="Arial" panose="020B0604020202020204" pitchFamily="34" charset="0"/>
                <a:cs typeface="Arial" panose="020B0604020202020204" pitchFamily="34" charset="0"/>
              </a:rPr>
              <a:t>need to identify, mitigate, or disclose relevant financial relationships for this approved continuing education:</a:t>
            </a:r>
            <a:endParaRPr lang="en-US" sz="1000" baseline="3000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FACFA43C-B11E-F646-81AE-5D4371410EF3}"/>
              </a:ext>
            </a:extLst>
          </p:cNvPr>
          <p:cNvSpPr/>
          <p:nvPr/>
        </p:nvSpPr>
        <p:spPr>
          <a:xfrm>
            <a:off x="382771" y="1593213"/>
            <a:ext cx="7043183" cy="923330"/>
          </a:xfrm>
          <a:prstGeom prst="rect">
            <a:avLst/>
          </a:prstGeom>
        </p:spPr>
        <p:txBody>
          <a:bodyPr wrap="square">
            <a:spAutoFit/>
          </a:bodyPr>
          <a:lstStyle/>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will only address a non-clinical topic (e.g., leadership or communication skills training).</a:t>
            </a:r>
            <a:endParaRPr lang="en-US" sz="900" i="1" dirty="0">
              <a:latin typeface="Arial" panose="020B0604020202020204" pitchFamily="34" charset="0"/>
              <a:cs typeface="Arial" panose="020B0604020202020204" pitchFamily="34" charset="0"/>
            </a:endParaRPr>
          </a:p>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is for a learner group that is in control of the content entirely (e.g., spontaneous case conversation among peers).</a:t>
            </a:r>
          </a:p>
          <a:p>
            <a:pPr marL="228600" indent="-114300">
              <a:buFont typeface="Wingdings" pitchFamily="2" charset="2"/>
              <a:buChar char="ü"/>
            </a:pPr>
            <a:r>
              <a:rPr lang="en-US" sz="900" dirty="0">
                <a:latin typeface="Arial" panose="020B0604020202020204" pitchFamily="34" charset="0"/>
                <a:ea typeface="Calibri Light" charset="0"/>
                <a:cs typeface="Arial" panose="020B0604020202020204" pitchFamily="34" charset="0"/>
              </a:rPr>
              <a:t>It is a self-directed educational activity where the learner will control their educational goals and report on changes that resulted </a:t>
            </a:r>
            <a:br>
              <a:rPr lang="en-US" sz="900" dirty="0">
                <a:latin typeface="Arial" panose="020B0604020202020204" pitchFamily="34" charset="0"/>
                <a:ea typeface="Calibri Light" charset="0"/>
                <a:cs typeface="Arial" panose="020B0604020202020204" pitchFamily="34" charset="0"/>
              </a:rPr>
            </a:br>
            <a:r>
              <a:rPr lang="en-US" sz="900" dirty="0">
                <a:latin typeface="Arial" panose="020B0604020202020204" pitchFamily="34" charset="0"/>
                <a:ea typeface="Calibri Light" charset="0"/>
                <a:cs typeface="Arial" panose="020B0604020202020204" pitchFamily="34" charset="0"/>
              </a:rPr>
              <a:t>(e.g., learning from teaching, remediation, or a personal development plan). When approved providers serve as a source of information for the self-directed learner, they should direct learners only to resources and methods for learning that are not controlled by ineligible companies.</a:t>
            </a:r>
            <a:endParaRPr lang="en-US" sz="900" i="1"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0A13D27-BAAC-9545-807F-C37ACEEF5A63}"/>
              </a:ext>
            </a:extLst>
          </p:cNvPr>
          <p:cNvSpPr txBox="1"/>
          <p:nvPr/>
        </p:nvSpPr>
        <p:spPr>
          <a:xfrm>
            <a:off x="807963" y="995967"/>
            <a:ext cx="3534942"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Primary Nurse Planner or Nurse Planner  </a:t>
            </a:r>
          </a:p>
          <a:p>
            <a:r>
              <a:rPr lang="en-US" sz="1100" b="1" dirty="0">
                <a:latin typeface="Arial" panose="020B0604020202020204" pitchFamily="34" charset="0"/>
                <a:cs typeface="Arial" panose="020B0604020202020204" pitchFamily="34" charset="0"/>
              </a:rPr>
              <a:t> </a:t>
            </a:r>
          </a:p>
        </p:txBody>
      </p:sp>
      <p:sp>
        <p:nvSpPr>
          <p:cNvPr id="56" name="Oval 55">
            <a:extLst>
              <a:ext uri="{FF2B5EF4-FFF2-40B4-BE49-F238E27FC236}">
                <a16:creationId xmlns:a16="http://schemas.microsoft.com/office/drawing/2014/main" id="{20554921-2F8A-3743-8B19-296B94816DED}"/>
              </a:ext>
            </a:extLst>
          </p:cNvPr>
          <p:cNvSpPr/>
          <p:nvPr/>
        </p:nvSpPr>
        <p:spPr>
          <a:xfrm>
            <a:off x="523030" y="1007272"/>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Graphic 56" descr="Badge Tick">
            <a:extLst>
              <a:ext uri="{FF2B5EF4-FFF2-40B4-BE49-F238E27FC236}">
                <a16:creationId xmlns:a16="http://schemas.microsoft.com/office/drawing/2014/main" id="{B750B7F0-DB9F-D746-8030-C5A49B09BE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404" y="914400"/>
            <a:ext cx="425443" cy="425441"/>
          </a:xfrm>
          <a:prstGeom prst="rect">
            <a:avLst/>
          </a:prstGeom>
        </p:spPr>
      </p:pic>
      <p:sp>
        <p:nvSpPr>
          <p:cNvPr id="23" name="Rectangle 22">
            <a:extLst>
              <a:ext uri="{FF2B5EF4-FFF2-40B4-BE49-F238E27FC236}">
                <a16:creationId xmlns:a16="http://schemas.microsoft.com/office/drawing/2014/main" id="{3D642552-D8CC-1E4A-AD4A-2E95A7E0625D}"/>
              </a:ext>
            </a:extLst>
          </p:cNvPr>
          <p:cNvSpPr/>
          <p:nvPr/>
        </p:nvSpPr>
        <p:spPr>
          <a:xfrm>
            <a:off x="157129" y="9566935"/>
            <a:ext cx="4366173"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21055E0-56C2-924B-B689-A0F6D5DA6005}"/>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6 of 9</a:t>
            </a:r>
          </a:p>
        </p:txBody>
      </p:sp>
    </p:spTree>
    <p:extLst>
      <p:ext uri="{BB962C8B-B14F-4D97-AF65-F5344CB8AC3E}">
        <p14:creationId xmlns:p14="http://schemas.microsoft.com/office/powerpoint/2010/main" val="290587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E1283-AA01-384F-B2B4-6ADB0D222399}"/>
              </a:ext>
            </a:extLst>
          </p:cNvPr>
          <p:cNvSpPr/>
          <p:nvPr/>
        </p:nvSpPr>
        <p:spPr>
          <a:xfrm>
            <a:off x="457201" y="1833889"/>
            <a:ext cx="6858000" cy="772437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Rectangle 79">
            <a:extLst>
              <a:ext uri="{FF2B5EF4-FFF2-40B4-BE49-F238E27FC236}">
                <a16:creationId xmlns:a16="http://schemas.microsoft.com/office/drawing/2014/main" id="{4CBE93ED-CE42-484D-8E65-E5995D214580}"/>
              </a:ext>
            </a:extLst>
          </p:cNvPr>
          <p:cNvSpPr/>
          <p:nvPr/>
        </p:nvSpPr>
        <p:spPr>
          <a:xfrm>
            <a:off x="452649" y="5518929"/>
            <a:ext cx="2570313" cy="4101123"/>
          </a:xfrm>
          <a:prstGeom prst="rect">
            <a:avLst/>
          </a:prstGeom>
        </p:spPr>
        <p:txBody>
          <a:bodyPr wrap="square">
            <a:spAutoFit/>
          </a:bodyPr>
          <a:lstStyle/>
          <a:p>
            <a:pPr defTabSz="914400" eaLnBrk="0" fontAlgn="base" hangingPunct="0">
              <a:spcBef>
                <a:spcPct val="0"/>
              </a:spcBef>
              <a:spcAft>
                <a:spcPct val="0"/>
              </a:spcAft>
            </a:pPr>
            <a:r>
              <a:rPr lang="en-US" altLang="en-US" sz="105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Consider using the following best practices when presenting clinical content in approved CE:</a:t>
            </a:r>
          </a:p>
          <a:p>
            <a:pPr marL="230188" indent="-168275" defTabSz="914400" eaLnBrk="0" fontAlgn="base" hangingPunct="0">
              <a:spcBef>
                <a:spcPts val="1200"/>
              </a:spcBef>
              <a:spcAft>
                <a:spcPct val="0"/>
              </a:spcAft>
              <a:buFont typeface="Wingdings" pitchFamily="2" charset="2"/>
              <a:buChar char="ü"/>
            </a:pPr>
            <a:r>
              <a:rPr lang="en-US" altLang="en-US" sz="1050" dirty="0">
                <a:latin typeface="Arial" panose="020B0604020202020204" pitchFamily="34" charset="0"/>
                <a:ea typeface="Times New Roman" panose="02020603050405020304" pitchFamily="18" charset="0"/>
                <a:cs typeface="Arial" panose="020B0604020202020204" pitchFamily="34" charset="0"/>
              </a:rPr>
              <a:t>Clearly describe the level of evidence on which the presentation is based and provide enough information about data (study dates, design, etc.) to enable learners to assess research validity.</a:t>
            </a:r>
          </a:p>
          <a:p>
            <a:pPr marL="230188" indent="-168275" defTabSz="914400" eaLnBrk="0" fontAlgn="base" hangingPunct="0">
              <a:spcBef>
                <a:spcPts val="1200"/>
              </a:spcBef>
              <a:spcAft>
                <a:spcPct val="0"/>
              </a:spcAft>
              <a:buFont typeface="Wingdings" pitchFamily="2" charset="2"/>
              <a:buChar char="ü"/>
            </a:pPr>
            <a:r>
              <a:rPr lang="en-US" altLang="en-US" sz="1050" dirty="0">
                <a:latin typeface="Arial" panose="020B0604020202020204" pitchFamily="34" charset="0"/>
                <a:ea typeface="Times New Roman" panose="02020603050405020304" pitchFamily="18" charset="0"/>
                <a:cs typeface="Arial" panose="020B0604020202020204" pitchFamily="34" charset="0"/>
              </a:rPr>
              <a:t>Ensure that, if there is a range of evidence, that the credible sources cited present a balanced view of the evidence.</a:t>
            </a:r>
          </a:p>
          <a:p>
            <a:pPr marL="230188" indent="-168275" defTabSz="914400" eaLnBrk="0" fontAlgn="base" hangingPunct="0">
              <a:spcBef>
                <a:spcPts val="1200"/>
              </a:spcBef>
              <a:spcAft>
                <a:spcPct val="0"/>
              </a:spcAft>
              <a:buFont typeface="Wingdings" pitchFamily="2" charset="2"/>
              <a:buChar char="ü"/>
            </a:pPr>
            <a:r>
              <a:rPr lang="en-US" altLang="en-US" sz="1050" dirty="0">
                <a:latin typeface="Arial" panose="020B0604020202020204" pitchFamily="34" charset="0"/>
                <a:ea typeface="Times New Roman" panose="02020603050405020304" pitchFamily="18" charset="0"/>
                <a:cs typeface="Arial" panose="020B0604020202020204" pitchFamily="34" charset="0"/>
              </a:rPr>
              <a:t>If clinical recommendations will be made, include balanced information on all available and relevant  therapeutic options.</a:t>
            </a:r>
          </a:p>
          <a:p>
            <a:pPr marL="230188" indent="-168275" defTabSz="914400" eaLnBrk="0" fontAlgn="base" hangingPunct="0">
              <a:spcBef>
                <a:spcPts val="1200"/>
              </a:spcBef>
              <a:spcAft>
                <a:spcPct val="0"/>
              </a:spcAft>
              <a:buFont typeface="Wingdings" pitchFamily="2" charset="2"/>
              <a:buChar char="ü"/>
            </a:pPr>
            <a:r>
              <a:rPr lang="en-US" altLang="en-US" sz="1050" dirty="0">
                <a:latin typeface="Arial" panose="020B0604020202020204" pitchFamily="34" charset="0"/>
                <a:ea typeface="Times New Roman" panose="02020603050405020304" pitchFamily="18" charset="0"/>
                <a:cs typeface="Arial" panose="020B0604020202020204" pitchFamily="34" charset="0"/>
              </a:rPr>
              <a:t>Address any potential risks or adverse effects that could be caused with any clinical recommendations.</a:t>
            </a:r>
          </a:p>
        </p:txBody>
      </p:sp>
      <p:sp>
        <p:nvSpPr>
          <p:cNvPr id="72" name="Rectangle 71">
            <a:extLst>
              <a:ext uri="{FF2B5EF4-FFF2-40B4-BE49-F238E27FC236}">
                <a16:creationId xmlns:a16="http://schemas.microsoft.com/office/drawing/2014/main" id="{05CF53AA-606A-694B-B26F-08A3045AA097}"/>
              </a:ext>
            </a:extLst>
          </p:cNvPr>
          <p:cNvSpPr/>
          <p:nvPr/>
        </p:nvSpPr>
        <p:spPr>
          <a:xfrm>
            <a:off x="464948" y="1853319"/>
            <a:ext cx="6842503" cy="3285515"/>
          </a:xfrm>
          <a:prstGeom prst="rect">
            <a:avLst/>
          </a:prstGeom>
        </p:spPr>
        <p:txBody>
          <a:bodyPr wrap="square">
            <a:spAutoFit/>
          </a:bodyPr>
          <a:lstStyle/>
          <a:p>
            <a:pPr lvl="0" defTabSz="914400" eaLnBrk="0" fontAlgn="base" hangingPunct="0">
              <a:spcBef>
                <a:spcPct val="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Dear Prospective Planning Committee/Faculty Member:</a:t>
            </a:r>
            <a:endParaRPr lang="en-US" altLang="en-US" sz="950"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endParaRPr lang="en-US" altLang="en-US" sz="950" dirty="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As an important contributor to our approved education, we would like to enlist your help to ensure that educational content is fair and balanced, and that any clinical content presented supports safe, effective patient care. This includes the expectations that:</a:t>
            </a:r>
          </a:p>
          <a:p>
            <a:pPr marL="234950" lvl="0" indent="-174625" defTabSz="914400" eaLnBrk="0" fontAlgn="base" hangingPunct="0">
              <a:spcBef>
                <a:spcPts val="600"/>
              </a:spcBef>
              <a:spcAft>
                <a:spcPct val="0"/>
              </a:spcAft>
              <a:buFont typeface="Wingdings" pitchFamily="2" charset="2"/>
              <a:buChar char="ü"/>
            </a:pPr>
            <a:r>
              <a:rPr lang="en-US" altLang="en-US" sz="950" dirty="0">
                <a:latin typeface="Arial" panose="020B0604020202020204" pitchFamily="34" charset="0"/>
                <a:ea typeface="Times New Roman" panose="02020603050405020304" pitchFamily="18" charset="0"/>
                <a:cs typeface="Arial" panose="020B0604020202020204" pitchFamily="34" charset="0"/>
              </a:rPr>
              <a:t>All recommendations for patient care in approved continuing education must be based on current science, evidence, and clinical reasoning, while giving a fair and balanced view of diagnostic and therapeutic options.</a:t>
            </a:r>
          </a:p>
          <a:p>
            <a:pPr marL="234950" lvl="0" indent="-174625" defTabSz="914400" eaLnBrk="0" fontAlgn="base" hangingPunct="0">
              <a:spcBef>
                <a:spcPts val="300"/>
              </a:spcBef>
              <a:spcAft>
                <a:spcPct val="0"/>
              </a:spcAft>
              <a:buFont typeface="Wingdings" pitchFamily="2" charset="2"/>
              <a:buChar char="ü"/>
            </a:pPr>
            <a:r>
              <a:rPr lang="en-US" altLang="en-US" sz="950" dirty="0">
                <a:latin typeface="Arial" panose="020B0604020202020204" pitchFamily="34" charset="0"/>
                <a:ea typeface="Times New Roman" panose="02020603050405020304" pitchFamily="18" charset="0"/>
                <a:cs typeface="Arial" panose="020B0604020202020204" pitchFamily="34" charset="0"/>
              </a:rPr>
              <a:t>All scientific research referred to, reported, or used in approved education in support or justification of a patient care recommendation must conform to the generally accepted standards of experimental design, data collection, analysis, and interpretation.</a:t>
            </a:r>
          </a:p>
          <a:p>
            <a:pPr marL="234950" lvl="0" indent="-174625" defTabSz="914400" eaLnBrk="0" fontAlgn="base" hangingPunct="0">
              <a:spcBef>
                <a:spcPts val="300"/>
              </a:spcBef>
              <a:spcAft>
                <a:spcPct val="0"/>
              </a:spcAft>
              <a:buFont typeface="Wingdings" pitchFamily="2" charset="2"/>
              <a:buChar char="ü"/>
            </a:pPr>
            <a:r>
              <a:rPr lang="en-US" altLang="en-US" sz="950" dirty="0">
                <a:latin typeface="Arial" panose="020B0604020202020204" pitchFamily="34" charset="0"/>
                <a:ea typeface="Times New Roman" panose="02020603050405020304" pitchFamily="18" charset="0"/>
                <a:cs typeface="Arial" panose="020B0604020202020204" pitchFamily="34" charset="0"/>
              </a:rPr>
              <a:t>Although approved continuing education is an appropriate place to discuss, debate, and explore new and evolving topics, these areas need to be clearly identified as such within the program and individual presentations. It is the responsibility of approved providers to facilitate engagement with these topics without advocating for, or promoting, practices that are not, or not yet adequately based on current science, evidence, and clinical reasoning.</a:t>
            </a:r>
          </a:p>
          <a:p>
            <a:pPr marL="234950" lvl="0" indent="-174625" defTabSz="914400" eaLnBrk="0" fontAlgn="base" hangingPunct="0">
              <a:spcBef>
                <a:spcPts val="300"/>
              </a:spcBef>
              <a:spcAft>
                <a:spcPct val="0"/>
              </a:spcAft>
              <a:buFont typeface="Wingdings" pitchFamily="2" charset="2"/>
              <a:buChar char="ü"/>
            </a:pPr>
            <a:r>
              <a:rPr lang="en-US" altLang="en-US" sz="950" dirty="0">
                <a:latin typeface="Arial" panose="020B0604020202020204" pitchFamily="34" charset="0"/>
                <a:ea typeface="Times New Roman" panose="02020603050405020304" pitchFamily="18" charset="0"/>
                <a:cs typeface="Arial" panose="020B0604020202020204" pitchFamily="34" charset="0"/>
              </a:rPr>
              <a:t>Content cannot be included in approved education if it advocates for unscientific approaches to diagnosis or therapy, or if the education promotes recommendations, treatment, or manners of practicing healthcare that are determined to have risks or dangers that outweigh the benefits or are known to be ineffective in the treatment of patients.</a:t>
            </a:r>
          </a:p>
          <a:p>
            <a:pPr marL="4763" lvl="0"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These expectations are drawn from </a:t>
            </a:r>
            <a:r>
              <a:rPr lang="en-US" altLang="en-US" sz="950" b="1" dirty="0">
                <a:latin typeface="Arial" panose="020B0604020202020204" pitchFamily="34" charset="0"/>
                <a:ea typeface="Times New Roman" panose="02020603050405020304" pitchFamily="18" charset="0"/>
                <a:cs typeface="Arial" panose="020B0604020202020204" pitchFamily="34" charset="0"/>
              </a:rPr>
              <a:t>Standard 1</a:t>
            </a:r>
            <a:r>
              <a:rPr lang="en-US" altLang="en-US" sz="950" dirty="0">
                <a:latin typeface="Arial" panose="020B0604020202020204" pitchFamily="34" charset="0"/>
                <a:ea typeface="Times New Roman" panose="02020603050405020304" pitchFamily="18" charset="0"/>
                <a:cs typeface="Arial" panose="020B0604020202020204" pitchFamily="34" charset="0"/>
              </a:rPr>
              <a:t> of the Standards for Integrity and Independence in Accredited Continuing Education. For more information, see </a:t>
            </a:r>
            <a:r>
              <a:rPr lang="en-US" altLang="en-US" sz="950" b="1" dirty="0" err="1">
                <a:latin typeface="Arial" panose="020B0604020202020204" pitchFamily="34" charset="0"/>
                <a:ea typeface="Times New Roman" panose="02020603050405020304" pitchFamily="18" charset="0"/>
                <a:cs typeface="Arial" panose="020B0604020202020204" pitchFamily="34" charset="0"/>
              </a:rPr>
              <a:t>accme.org</a:t>
            </a:r>
            <a:r>
              <a:rPr lang="en-US" altLang="en-US" sz="950" b="1" dirty="0">
                <a:latin typeface="Arial" panose="020B0604020202020204" pitchFamily="34" charset="0"/>
                <a:ea typeface="Times New Roman" panose="02020603050405020304" pitchFamily="18" charset="0"/>
                <a:cs typeface="Arial" panose="020B0604020202020204" pitchFamily="34" charset="0"/>
              </a:rPr>
              <a:t>/standards</a:t>
            </a:r>
            <a:r>
              <a:rPr lang="en-US" altLang="en-US" sz="950" dirty="0">
                <a:latin typeface="Arial" panose="020B0604020202020204" pitchFamily="34" charset="0"/>
                <a:ea typeface="Times New Roman" panose="02020603050405020304" pitchFamily="18" charset="0"/>
                <a:cs typeface="Arial" panose="020B0604020202020204" pitchFamily="34" charset="0"/>
              </a:rPr>
              <a:t>. If we can help you to understand and/or apply these strategies to your education, please contact us at </a:t>
            </a:r>
            <a:r>
              <a:rPr lang="en-US" altLang="en-US" sz="950" dirty="0">
                <a:highlight>
                  <a:srgbClr val="FFFF00"/>
                </a:highlight>
                <a:latin typeface="Arial" panose="020B0604020202020204" pitchFamily="34" charset="0"/>
                <a:ea typeface="Times New Roman" panose="02020603050405020304" pitchFamily="18" charset="0"/>
                <a:cs typeface="Arial" panose="020B0604020202020204" pitchFamily="34" charset="0"/>
              </a:rPr>
              <a:t>&lt;</a:t>
            </a:r>
            <a:r>
              <a:rPr lang="en-US" altLang="en-US" sz="950" dirty="0">
                <a:highlight>
                  <a:srgbClr val="FF00FF"/>
                </a:highlight>
                <a:latin typeface="Arial" panose="020B0604020202020204" pitchFamily="34" charset="0"/>
                <a:ea typeface="Times New Roman" panose="02020603050405020304" pitchFamily="18" charset="0"/>
                <a:cs typeface="Arial" panose="020B0604020202020204" pitchFamily="34" charset="0"/>
              </a:rPr>
              <a:t>approved provider contact information</a:t>
            </a:r>
            <a:r>
              <a:rPr lang="en-US" altLang="en-US" sz="950" dirty="0">
                <a:highlight>
                  <a:srgbClr val="FFFF00"/>
                </a:highlight>
                <a:latin typeface="Arial" panose="020B0604020202020204" pitchFamily="34" charset="0"/>
                <a:ea typeface="Times New Roman" panose="02020603050405020304" pitchFamily="18" charset="0"/>
                <a:cs typeface="Arial" panose="020B0604020202020204" pitchFamily="34" charset="0"/>
              </a:rPr>
              <a:t>&gt;</a:t>
            </a:r>
            <a:r>
              <a:rPr lang="en-US" altLang="en-US" sz="950" dirty="0">
                <a:latin typeface="Arial" panose="020B0604020202020204" pitchFamily="34" charset="0"/>
                <a:ea typeface="Times New Roman" panose="02020603050405020304" pitchFamily="18" charset="0"/>
                <a:cs typeface="Arial" panose="020B0604020202020204" pitchFamily="34" charset="0"/>
              </a:rPr>
              <a:t>.</a:t>
            </a:r>
          </a:p>
        </p:txBody>
      </p:sp>
      <p:sp>
        <p:nvSpPr>
          <p:cNvPr id="56" name="Rounded Rectangle 55">
            <a:extLst>
              <a:ext uri="{FF2B5EF4-FFF2-40B4-BE49-F238E27FC236}">
                <a16:creationId xmlns:a16="http://schemas.microsoft.com/office/drawing/2014/main" id="{812461EC-735C-6E47-9BF4-EC87787E39BA}"/>
              </a:ext>
            </a:extLst>
          </p:cNvPr>
          <p:cNvSpPr/>
          <p:nvPr/>
        </p:nvSpPr>
        <p:spPr>
          <a:xfrm>
            <a:off x="3032369" y="5550699"/>
            <a:ext cx="4066987" cy="3920202"/>
          </a:xfrm>
          <a:prstGeom prst="roundRect">
            <a:avLst>
              <a:gd name="adj" fmla="val 3696"/>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E0032A-A8A2-5146-ACD2-B01DAD099CE9}"/>
              </a:ext>
            </a:extLst>
          </p:cNvPr>
          <p:cNvSpPr/>
          <p:nvPr/>
        </p:nvSpPr>
        <p:spPr>
          <a:xfrm>
            <a:off x="464949" y="557939"/>
            <a:ext cx="6695268" cy="1740055"/>
          </a:xfrm>
          <a:prstGeom prst="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chemeClr val="tx1"/>
              </a:solidFill>
              <a:latin typeface="Arial" panose="020B0604020202020204" pitchFamily="34" charset="0"/>
              <a:cs typeface="Arial" panose="020B0604020202020204" pitchFamily="34" charset="0"/>
            </a:endParaRPr>
          </a:p>
          <a:p>
            <a:endParaRPr lang="en-US" sz="1400" i="1">
              <a:solidFill>
                <a:schemeClr val="tx1"/>
              </a:solidFill>
            </a:endParaRPr>
          </a:p>
        </p:txBody>
      </p:sp>
      <p:sp>
        <p:nvSpPr>
          <p:cNvPr id="78" name="Rectangle 77">
            <a:extLst>
              <a:ext uri="{FF2B5EF4-FFF2-40B4-BE49-F238E27FC236}">
                <a16:creationId xmlns:a16="http://schemas.microsoft.com/office/drawing/2014/main" id="{51BEA52A-F096-BF43-A2DD-7110B07395A6}"/>
              </a:ext>
            </a:extLst>
          </p:cNvPr>
          <p:cNvSpPr/>
          <p:nvPr/>
        </p:nvSpPr>
        <p:spPr>
          <a:xfrm>
            <a:off x="3046329" y="5625865"/>
            <a:ext cx="3978865" cy="4016484"/>
          </a:xfrm>
          <a:prstGeom prst="rect">
            <a:avLst/>
          </a:prstGeom>
        </p:spPr>
        <p:txBody>
          <a:bodyPr wrap="square">
            <a:spAutoFit/>
          </a:bodyPr>
          <a:lstStyle/>
          <a:p>
            <a:pPr lvl="0" defTabSz="914400" eaLnBrk="0" fontAlgn="base" hangingPunct="0">
              <a:spcBef>
                <a:spcPct val="0"/>
              </a:spcBef>
              <a:spcAft>
                <a:spcPct val="0"/>
              </a:spcAft>
            </a:pPr>
            <a:r>
              <a:rPr lang="en-US" altLang="en-US" sz="10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Although approved CE is an appropriate place to discuss, debate, and explore new and evolving topics, presenting topics or treatments with a lower (or absent) evidence base should include the following strategies: </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Facilitate engagement with these topics without advocating for, or promoting, practices that are not, or not yet adequately based on current science, evidence, and clinical reasoning</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Construct the activity as a debate or dialogue. Identify other faculty who represent a range of opinions and perspectives; presentations should include a balanced, objective view of research and treatment options.</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Teach about the merits and limitations of a therapeutic or diagnostic approach rather than how to use it.</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Identify content that has not been accepted as scientifically meritorious by regulatory and other authorities, or when the material has not been included in scientifically accepted guidelines or published in journals with national or international stature.</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Clearly communicate the learning outcomes for the activity to learners (e.g., “This activity will teach you about how your patients may be using XX therapy and how to answer their questions. It will not teach you how to administer XX therapy”).</a:t>
            </a:r>
          </a:p>
        </p:txBody>
      </p:sp>
      <p:sp>
        <p:nvSpPr>
          <p:cNvPr id="86" name="Rectangle 85">
            <a:extLst>
              <a:ext uri="{FF2B5EF4-FFF2-40B4-BE49-F238E27FC236}">
                <a16:creationId xmlns:a16="http://schemas.microsoft.com/office/drawing/2014/main" id="{03EF1F2C-E39C-084D-BFF7-DB761FD95003}"/>
              </a:ext>
            </a:extLst>
          </p:cNvPr>
          <p:cNvSpPr/>
          <p:nvPr/>
        </p:nvSpPr>
        <p:spPr>
          <a:xfrm>
            <a:off x="839348" y="5120048"/>
            <a:ext cx="6171886" cy="430887"/>
          </a:xfrm>
          <a:prstGeom prst="rect">
            <a:avLst/>
          </a:prstGeom>
        </p:spPr>
        <p:txBody>
          <a:bodyPr wrap="square">
            <a:spAutoFit/>
          </a:bodyPr>
          <a:lstStyle/>
          <a:p>
            <a:pPr defTabSz="914400" eaLnBrk="0" fontAlgn="base" hangingPunct="0">
              <a:spcBef>
                <a:spcPts val="600"/>
              </a:spcBef>
              <a:spcAft>
                <a:spcPct val="0"/>
              </a:spcAft>
            </a:pPr>
            <a:r>
              <a:rPr lang="en-US" altLang="en-US" sz="1100" b="1" dirty="0">
                <a:solidFill>
                  <a:srgbClr val="7030A0"/>
                </a:solidFill>
                <a:latin typeface="Arial" panose="020B0604020202020204" pitchFamily="34" charset="0"/>
                <a:ea typeface="Times New Roman" panose="02020603050405020304" pitchFamily="18" charset="0"/>
                <a:cs typeface="Arial" panose="020B0604020202020204" pitchFamily="34" charset="0"/>
              </a:rPr>
              <a:t>Please consider using these strategies to help us support the development of valid, relevant high-quality education.</a:t>
            </a:r>
          </a:p>
        </p:txBody>
      </p:sp>
      <p:sp>
        <p:nvSpPr>
          <p:cNvPr id="28" name="Rectangle 27">
            <a:extLst>
              <a:ext uri="{FF2B5EF4-FFF2-40B4-BE49-F238E27FC236}">
                <a16:creationId xmlns:a16="http://schemas.microsoft.com/office/drawing/2014/main" id="{AC5A261F-C469-544F-9B42-9C134C8595E5}"/>
              </a:ext>
            </a:extLst>
          </p:cNvPr>
          <p:cNvSpPr/>
          <p:nvPr/>
        </p:nvSpPr>
        <p:spPr>
          <a:xfrm>
            <a:off x="457200" y="900134"/>
            <a:ext cx="6858000" cy="8719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627D7F0-6611-3C48-A65C-43AD529D8F19}"/>
              </a:ext>
            </a:extLst>
          </p:cNvPr>
          <p:cNvSpPr/>
          <p:nvPr/>
        </p:nvSpPr>
        <p:spPr>
          <a:xfrm>
            <a:off x="457200" y="1245344"/>
            <a:ext cx="6850251" cy="577081"/>
          </a:xfrm>
          <a:prstGeom prst="rect">
            <a:avLst/>
          </a:prstGeom>
        </p:spPr>
        <p:txBody>
          <a:bodyPr wrap="square">
            <a:spAutoFit/>
          </a:bodyPr>
          <a:lstStyle/>
          <a:p>
            <a:pPr lvl="0"/>
            <a:r>
              <a:rPr lang="en-US" sz="1050" dirty="0">
                <a:latin typeface="Arial" panose="020B0604020202020204" pitchFamily="34" charset="0"/>
                <a:cs typeface="Arial" panose="020B0604020202020204" pitchFamily="34" charset="0"/>
              </a:rPr>
              <a:t>Use this sample template to communicate expectations to content experts, authors, and speakers/faculty about ensuring valid clinical content for approved education. For more information about these expectations, see Standard 1 of the Standards for Integrity and Independence at </a:t>
            </a:r>
            <a:r>
              <a:rPr lang="en-US" sz="1050" b="1" dirty="0" err="1">
                <a:latin typeface="Arial" panose="020B0604020202020204" pitchFamily="34" charset="0"/>
                <a:cs typeface="Arial" panose="020B0604020202020204" pitchFamily="34" charset="0"/>
              </a:rPr>
              <a:t>accme.org</a:t>
            </a:r>
            <a:r>
              <a:rPr lang="en-US" sz="1050" b="1" dirty="0">
                <a:latin typeface="Arial" panose="020B0604020202020204" pitchFamily="34" charset="0"/>
                <a:cs typeface="Arial" panose="020B0604020202020204" pitchFamily="34" charset="0"/>
              </a:rPr>
              <a:t>/standards</a:t>
            </a:r>
            <a:r>
              <a:rPr lang="en-US" sz="1050" dirty="0">
                <a:latin typeface="Arial" panose="020B0604020202020204" pitchFamily="34" charset="0"/>
                <a:cs typeface="Arial" panose="020B0604020202020204" pitchFamily="34" charset="0"/>
              </a:rPr>
              <a:t>.</a:t>
            </a:r>
            <a:endParaRPr lang="en-US" sz="1050" dirty="0"/>
          </a:p>
        </p:txBody>
      </p:sp>
      <p:sp>
        <p:nvSpPr>
          <p:cNvPr id="31" name="TextBox 30">
            <a:extLst>
              <a:ext uri="{FF2B5EF4-FFF2-40B4-BE49-F238E27FC236}">
                <a16:creationId xmlns:a16="http://schemas.microsoft.com/office/drawing/2014/main" id="{77A45BC0-FD8A-A546-812F-B2656EA0B208}"/>
              </a:ext>
            </a:extLst>
          </p:cNvPr>
          <p:cNvSpPr txBox="1"/>
          <p:nvPr/>
        </p:nvSpPr>
        <p:spPr>
          <a:xfrm>
            <a:off x="898140" y="953450"/>
            <a:ext cx="3534942"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Primary Nurse Planner or Nurse Planner  </a:t>
            </a:r>
          </a:p>
          <a:p>
            <a:endParaRPr lang="en-US" sz="1100" b="1" dirty="0">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F5CDA55F-3C81-9542-91A0-4A7DA36F9B79}"/>
              </a:ext>
            </a:extLst>
          </p:cNvPr>
          <p:cNvSpPr/>
          <p:nvPr/>
        </p:nvSpPr>
        <p:spPr>
          <a:xfrm>
            <a:off x="529765" y="985109"/>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Graphic 35" descr="Badge Tick">
            <a:extLst>
              <a:ext uri="{FF2B5EF4-FFF2-40B4-BE49-F238E27FC236}">
                <a16:creationId xmlns:a16="http://schemas.microsoft.com/office/drawing/2014/main" id="{82F9167C-AD6A-B541-8EE2-9DEF30269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949" y="887947"/>
            <a:ext cx="425443" cy="425441"/>
          </a:xfrm>
          <a:prstGeom prst="rect">
            <a:avLst/>
          </a:prstGeom>
        </p:spPr>
      </p:pic>
      <p:sp>
        <p:nvSpPr>
          <p:cNvPr id="37" name="TextBox 36">
            <a:extLst>
              <a:ext uri="{FF2B5EF4-FFF2-40B4-BE49-F238E27FC236}">
                <a16:creationId xmlns:a16="http://schemas.microsoft.com/office/drawing/2014/main" id="{4772C79E-6331-254A-AAF1-86B8F5D7BF2D}"/>
              </a:ext>
            </a:extLst>
          </p:cNvPr>
          <p:cNvSpPr txBox="1"/>
          <p:nvPr/>
        </p:nvSpPr>
        <p:spPr>
          <a:xfrm>
            <a:off x="443278" y="298138"/>
            <a:ext cx="7329122" cy="523220"/>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OPTIONAL: Guidance for Nurse Planners, Authors, and Faculty:</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Ensuring that Clinical Content is Valid</a:t>
            </a:r>
          </a:p>
        </p:txBody>
      </p:sp>
      <p:sp>
        <p:nvSpPr>
          <p:cNvPr id="21" name="Rectangle 20">
            <a:extLst>
              <a:ext uri="{FF2B5EF4-FFF2-40B4-BE49-F238E27FC236}">
                <a16:creationId xmlns:a16="http://schemas.microsoft.com/office/drawing/2014/main" id="{31C3415A-DE1F-7C42-A37D-5D20FD0133F2}"/>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7 of 9</a:t>
            </a:r>
          </a:p>
        </p:txBody>
      </p:sp>
      <p:pic>
        <p:nvPicPr>
          <p:cNvPr id="22" name="Graphic 21" descr="Badge Tick">
            <a:extLst>
              <a:ext uri="{FF2B5EF4-FFF2-40B4-BE49-F238E27FC236}">
                <a16:creationId xmlns:a16="http://schemas.microsoft.com/office/drawing/2014/main" id="{B11D46C6-21A3-4A79-BC4C-C934265A1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950" y="5151021"/>
            <a:ext cx="425443" cy="390205"/>
          </a:xfrm>
          <a:prstGeom prst="rect">
            <a:avLst/>
          </a:prstGeom>
        </p:spPr>
      </p:pic>
      <p:sp>
        <p:nvSpPr>
          <p:cNvPr id="24" name="TextBox 23">
            <a:extLst>
              <a:ext uri="{FF2B5EF4-FFF2-40B4-BE49-F238E27FC236}">
                <a16:creationId xmlns:a16="http://schemas.microsoft.com/office/drawing/2014/main" id="{F1A13D30-3A86-4988-8156-342D7F51C59F}"/>
              </a:ext>
            </a:extLst>
          </p:cNvPr>
          <p:cNvSpPr txBox="1"/>
          <p:nvPr/>
        </p:nvSpPr>
        <p:spPr>
          <a:xfrm>
            <a:off x="157129" y="9595542"/>
            <a:ext cx="4883998" cy="307777"/>
          </a:xfrm>
          <a:prstGeom prst="rect">
            <a:avLst/>
          </a:prstGeom>
          <a:noFill/>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p:txBody>
      </p:sp>
    </p:spTree>
    <p:extLst>
      <p:ext uri="{BB962C8B-B14F-4D97-AF65-F5344CB8AC3E}">
        <p14:creationId xmlns:p14="http://schemas.microsoft.com/office/powerpoint/2010/main" val="271771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E1283-AA01-384F-B2B4-6ADB0D222399}"/>
              </a:ext>
            </a:extLst>
          </p:cNvPr>
          <p:cNvSpPr/>
          <p:nvPr/>
        </p:nvSpPr>
        <p:spPr>
          <a:xfrm>
            <a:off x="466006" y="919115"/>
            <a:ext cx="6849194" cy="748557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2" name="Rectangle 71">
            <a:extLst>
              <a:ext uri="{FF2B5EF4-FFF2-40B4-BE49-F238E27FC236}">
                <a16:creationId xmlns:a16="http://schemas.microsoft.com/office/drawing/2014/main" id="{05CF53AA-606A-694B-B26F-08A3045AA097}"/>
              </a:ext>
            </a:extLst>
          </p:cNvPr>
          <p:cNvSpPr/>
          <p:nvPr/>
        </p:nvSpPr>
        <p:spPr>
          <a:xfrm>
            <a:off x="219656" y="1920086"/>
            <a:ext cx="7202245" cy="2516073"/>
          </a:xfrm>
          <a:prstGeom prst="rect">
            <a:avLst/>
          </a:prstGeom>
        </p:spPr>
        <p:txBody>
          <a:bodyPr wrap="square">
            <a:spAutoFit/>
          </a:bodyPr>
          <a:lstStyle/>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p:txBody>
      </p:sp>
      <p:sp>
        <p:nvSpPr>
          <p:cNvPr id="77" name="Rectangle 76">
            <a:extLst>
              <a:ext uri="{FF2B5EF4-FFF2-40B4-BE49-F238E27FC236}">
                <a16:creationId xmlns:a16="http://schemas.microsoft.com/office/drawing/2014/main" id="{57FE517D-1EF7-2947-AFB7-52936499111D}"/>
              </a:ext>
            </a:extLst>
          </p:cNvPr>
          <p:cNvSpPr/>
          <p:nvPr/>
        </p:nvSpPr>
        <p:spPr>
          <a:xfrm>
            <a:off x="466006" y="6819226"/>
            <a:ext cx="5837066" cy="712422"/>
          </a:xfrm>
          <a:prstGeom prst="rect">
            <a:avLst/>
          </a:prstGeom>
        </p:spPr>
        <p:txBody>
          <a:bodyPr wrap="square" numCol="1">
            <a:noAutofit/>
          </a:bodyPr>
          <a:lstStyle/>
          <a:p>
            <a:pPr marL="4762"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Does the activity exclude any advocacy for, or promotion of, unscientific approaches to diagnosis or therapy, or recommendations, treatment, or manners of practicing healthcare that are determined to have risks or dangers that outweigh the benefits or are known to be ineffective in the treatment of patients</a:t>
            </a:r>
            <a:r>
              <a:rPr lang="en-US" altLang="en-US" sz="950" i="1" dirty="0">
                <a:latin typeface="Arial" panose="020B0604020202020204" pitchFamily="34" charset="0"/>
                <a:ea typeface="Times New Roman" panose="02020603050405020304" pitchFamily="18" charset="0"/>
                <a:cs typeface="Arial" panose="020B0604020202020204" pitchFamily="34" charset="0"/>
              </a:rPr>
              <a:t>? </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1.4] </a:t>
            </a:r>
          </a:p>
          <a:p>
            <a:pPr marL="174625" indent="-169863" defTabSz="914400" eaLnBrk="0" fontAlgn="base" hangingPunct="0">
              <a:spcBef>
                <a:spcPts val="600"/>
              </a:spcBef>
              <a:spcAft>
                <a:spcPct val="0"/>
              </a:spcAft>
              <a:buFont typeface="Wingdings" pitchFamily="2" charset="2"/>
              <a:buChar char="ü"/>
            </a:pPr>
            <a:endParaRPr lang="en-US" altLang="en-US" sz="900" i="1" dirty="0">
              <a:latin typeface="Arial" panose="020B0604020202020204" pitchFamily="34" charset="0"/>
              <a:ea typeface="Times New Roman" panose="02020603050405020304" pitchFamily="18" charset="0"/>
              <a:cs typeface="Arial" panose="020B0604020202020204" pitchFamily="34" charset="0"/>
            </a:endParaRPr>
          </a:p>
        </p:txBody>
      </p:sp>
      <p:sp>
        <p:nvSpPr>
          <p:cNvPr id="56" name="Rounded Rectangle 55">
            <a:extLst>
              <a:ext uri="{FF2B5EF4-FFF2-40B4-BE49-F238E27FC236}">
                <a16:creationId xmlns:a16="http://schemas.microsoft.com/office/drawing/2014/main" id="{812461EC-735C-6E47-9BF4-EC87787E39BA}"/>
              </a:ext>
            </a:extLst>
          </p:cNvPr>
          <p:cNvSpPr/>
          <p:nvPr/>
        </p:nvSpPr>
        <p:spPr>
          <a:xfrm>
            <a:off x="6410526" y="1136074"/>
            <a:ext cx="805029" cy="7155946"/>
          </a:xfrm>
          <a:prstGeom prst="roundRect">
            <a:avLst>
              <a:gd name="adj" fmla="val 3696"/>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6883AE6-ADD1-924A-A238-ACEC57959905}"/>
              </a:ext>
            </a:extLst>
          </p:cNvPr>
          <p:cNvGrpSpPr/>
          <p:nvPr/>
        </p:nvGrpSpPr>
        <p:grpSpPr>
          <a:xfrm>
            <a:off x="6246212" y="898975"/>
            <a:ext cx="425443" cy="425441"/>
            <a:chOff x="3834861" y="4003576"/>
            <a:chExt cx="425441" cy="425441"/>
          </a:xfrm>
        </p:grpSpPr>
        <p:sp>
          <p:nvSpPr>
            <p:cNvPr id="34" name="Oval 33">
              <a:extLst>
                <a:ext uri="{FF2B5EF4-FFF2-40B4-BE49-F238E27FC236}">
                  <a16:creationId xmlns:a16="http://schemas.microsoft.com/office/drawing/2014/main" id="{C6681298-35BE-6440-A1F3-FB514D3C6B86}"/>
                </a:ext>
              </a:extLst>
            </p:cNvPr>
            <p:cNvSpPr/>
            <p:nvPr/>
          </p:nvSpPr>
          <p:spPr>
            <a:xfrm>
              <a:off x="3914346" y="4084260"/>
              <a:ext cx="266855"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Graphic 34" descr="Badge Tick">
              <a:extLst>
                <a:ext uri="{FF2B5EF4-FFF2-40B4-BE49-F238E27FC236}">
                  <a16:creationId xmlns:a16="http://schemas.microsoft.com/office/drawing/2014/main" id="{62479B78-D8C7-524E-86D5-AF923EA9F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4861" y="4003576"/>
              <a:ext cx="425441" cy="425441"/>
            </a:xfrm>
            <a:prstGeom prst="rect">
              <a:avLst/>
            </a:prstGeom>
          </p:spPr>
        </p:pic>
      </p:grpSp>
      <p:sp>
        <p:nvSpPr>
          <p:cNvPr id="8" name="Rectangle 7">
            <a:extLst>
              <a:ext uri="{FF2B5EF4-FFF2-40B4-BE49-F238E27FC236}">
                <a16:creationId xmlns:a16="http://schemas.microsoft.com/office/drawing/2014/main" id="{361CAEDD-E83E-874D-BA6F-D754768D1B82}"/>
              </a:ext>
            </a:extLst>
          </p:cNvPr>
          <p:cNvSpPr/>
          <p:nvPr/>
        </p:nvSpPr>
        <p:spPr>
          <a:xfrm>
            <a:off x="6661495" y="1309100"/>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45" name="Rectangle 44">
            <a:extLst>
              <a:ext uri="{FF2B5EF4-FFF2-40B4-BE49-F238E27FC236}">
                <a16:creationId xmlns:a16="http://schemas.microsoft.com/office/drawing/2014/main" id="{8898BDE9-DA0A-A042-A5F7-E4D6D535C229}"/>
              </a:ext>
            </a:extLst>
          </p:cNvPr>
          <p:cNvSpPr/>
          <p:nvPr/>
        </p:nvSpPr>
        <p:spPr>
          <a:xfrm>
            <a:off x="6667845" y="1503804"/>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69" name="Rounded Rectangle 68">
            <a:extLst>
              <a:ext uri="{FF2B5EF4-FFF2-40B4-BE49-F238E27FC236}">
                <a16:creationId xmlns:a16="http://schemas.microsoft.com/office/drawing/2014/main" id="{471BD77E-C72A-784E-B556-4AA85C1656C0}"/>
              </a:ext>
            </a:extLst>
          </p:cNvPr>
          <p:cNvSpPr/>
          <p:nvPr/>
        </p:nvSpPr>
        <p:spPr>
          <a:xfrm>
            <a:off x="556845" y="7529415"/>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340AB7-D8A9-754E-997E-890FC783F8A1}"/>
              </a:ext>
            </a:extLst>
          </p:cNvPr>
          <p:cNvSpPr/>
          <p:nvPr/>
        </p:nvSpPr>
        <p:spPr>
          <a:xfrm>
            <a:off x="547693" y="7530286"/>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43" name="Rectangle 42">
            <a:extLst>
              <a:ext uri="{FF2B5EF4-FFF2-40B4-BE49-F238E27FC236}">
                <a16:creationId xmlns:a16="http://schemas.microsoft.com/office/drawing/2014/main" id="{E472C386-573C-B944-A4A7-468B4BB59726}"/>
              </a:ext>
            </a:extLst>
          </p:cNvPr>
          <p:cNvSpPr/>
          <p:nvPr/>
        </p:nvSpPr>
        <p:spPr>
          <a:xfrm>
            <a:off x="465513" y="8418086"/>
            <a:ext cx="6849687" cy="11544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62055C0-340E-7F4A-9F33-D700D9536923}"/>
              </a:ext>
            </a:extLst>
          </p:cNvPr>
          <p:cNvSpPr/>
          <p:nvPr/>
        </p:nvSpPr>
        <p:spPr>
          <a:xfrm>
            <a:off x="468565" y="8782275"/>
            <a:ext cx="6846635" cy="784830"/>
          </a:xfrm>
          <a:prstGeom prst="rect">
            <a:avLst/>
          </a:prstGeom>
        </p:spPr>
        <p:txBody>
          <a:bodyPr wrap="square">
            <a:spAutoFit/>
          </a:bodyPr>
          <a:lstStyle/>
          <a:p>
            <a:pPr lvl="0"/>
            <a:r>
              <a:rPr lang="en-US" sz="900" dirty="0">
                <a:latin typeface="Arial" panose="020B0604020202020204" pitchFamily="34" charset="0"/>
                <a:cs typeface="Arial" panose="020B0604020202020204" pitchFamily="34" charset="0"/>
              </a:rPr>
              <a:t>One strategy to ensure the clinical content validity of approved continuing education is to allow external (peer) review by persons with appropriate clinical expertise and no relevant financial relationships with ineligible companies, defined as those whose primary business is producing, marketing, selling, re-selling, or distributing healthcare products used by or on patients. The questions above direct reviewers to share feedback about each of the requirements that comprise Standard 1 in the Standards for Integrity and Independence. For more information, see </a:t>
            </a:r>
            <a:r>
              <a:rPr lang="en-US" sz="900" b="1" dirty="0" err="1">
                <a:solidFill>
                  <a:srgbClr val="7030A0"/>
                </a:solidFill>
                <a:latin typeface="Arial" panose="020B0604020202020204" pitchFamily="34" charset="0"/>
                <a:cs typeface="Arial" panose="020B0604020202020204" pitchFamily="34" charset="0"/>
              </a:rPr>
              <a:t>accme.org</a:t>
            </a:r>
            <a:r>
              <a:rPr lang="en-US" sz="900" b="1" dirty="0">
                <a:solidFill>
                  <a:srgbClr val="7030A0"/>
                </a:solidFill>
                <a:latin typeface="Arial" panose="020B0604020202020204" pitchFamily="34" charset="0"/>
                <a:cs typeface="Arial" panose="020B0604020202020204" pitchFamily="34" charset="0"/>
              </a:rPr>
              <a:t>/standards</a:t>
            </a:r>
            <a:r>
              <a:rPr lang="en-US" sz="900" dirty="0">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D8322934-889D-5B42-9A08-73089B770DF3}"/>
              </a:ext>
            </a:extLst>
          </p:cNvPr>
          <p:cNvSpPr txBox="1"/>
          <p:nvPr/>
        </p:nvSpPr>
        <p:spPr>
          <a:xfrm>
            <a:off x="786466" y="8483054"/>
            <a:ext cx="3387466" cy="415498"/>
          </a:xfrm>
          <a:prstGeom prst="rect">
            <a:avLst/>
          </a:prstGeom>
          <a:noFill/>
        </p:spPr>
        <p:txBody>
          <a:bodyPr wrap="none" rtlCol="0">
            <a:spAutoFit/>
          </a:bodyPr>
          <a:lstStyle/>
          <a:p>
            <a:r>
              <a:rPr lang="en-US" sz="1050" b="1" dirty="0">
                <a:solidFill>
                  <a:schemeClr val="accent4"/>
                </a:solidFill>
                <a:latin typeface="Arial" panose="020B0604020202020204" pitchFamily="34" charset="0"/>
                <a:cs typeface="Arial" panose="020B0604020202020204" pitchFamily="34" charset="0"/>
              </a:rPr>
              <a:t>Note for Primary Nurse Planner or Nurse Planner  </a:t>
            </a:r>
          </a:p>
          <a:p>
            <a:endParaRPr lang="en-US" sz="1050" b="1" dirty="0">
              <a:solidFill>
                <a:schemeClr val="accent4"/>
              </a:solidFill>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7F820D7F-F294-0840-AFBB-A2F9D703A1CB}"/>
              </a:ext>
            </a:extLst>
          </p:cNvPr>
          <p:cNvSpPr/>
          <p:nvPr/>
        </p:nvSpPr>
        <p:spPr>
          <a:xfrm>
            <a:off x="536493" y="8489254"/>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Graphic 52" descr="Badge Tick">
            <a:extLst>
              <a:ext uri="{FF2B5EF4-FFF2-40B4-BE49-F238E27FC236}">
                <a16:creationId xmlns:a16="http://schemas.microsoft.com/office/drawing/2014/main" id="{8DC59C7B-7323-E64B-B30B-F40E005547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8413051"/>
            <a:ext cx="425443" cy="425441"/>
          </a:xfrm>
          <a:prstGeom prst="rect">
            <a:avLst/>
          </a:prstGeom>
        </p:spPr>
      </p:pic>
      <p:sp>
        <p:nvSpPr>
          <p:cNvPr id="54" name="TextBox 53">
            <a:extLst>
              <a:ext uri="{FF2B5EF4-FFF2-40B4-BE49-F238E27FC236}">
                <a16:creationId xmlns:a16="http://schemas.microsoft.com/office/drawing/2014/main" id="{C283BDB6-683C-994C-82EE-A42A513FB011}"/>
              </a:ext>
            </a:extLst>
          </p:cNvPr>
          <p:cNvSpPr txBox="1"/>
          <p:nvPr/>
        </p:nvSpPr>
        <p:spPr>
          <a:xfrm>
            <a:off x="457200" y="195840"/>
            <a:ext cx="7336871" cy="723275"/>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OPTIONAL: Template for Peer Review or Content Review: </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Ensuring that Clinical Content is Valid</a:t>
            </a:r>
          </a:p>
          <a:p>
            <a:pPr>
              <a:spcAft>
                <a:spcPts val="300"/>
              </a:spcAft>
            </a:pPr>
            <a:r>
              <a:rPr lang="en-US" altLang="en-US" sz="1050" b="1" dirty="0">
                <a:latin typeface="Georgia" panose="02040502050405020303" pitchFamily="18" charset="0"/>
                <a:ea typeface="Times New Roman" panose="02020603050405020304" pitchFamily="18" charset="0"/>
                <a:cs typeface="Arial" panose="020B0604020202020204" pitchFamily="34" charset="0"/>
              </a:rPr>
              <a:t>Note: Planning Committee must have a Nurse Planner and a Content Expert.</a:t>
            </a:r>
            <a:endParaRPr lang="en-US" sz="1050" b="1" dirty="0">
              <a:solidFill>
                <a:srgbClr val="7030A0"/>
              </a:solidFill>
              <a:latin typeface="Georgia" panose="02040502050405020303" pitchFamily="18" charset="0"/>
              <a:cs typeface="Arial" panose="020B0604020202020204" pitchFamily="34" charset="0"/>
            </a:endParaRPr>
          </a:p>
        </p:txBody>
      </p:sp>
      <p:sp>
        <p:nvSpPr>
          <p:cNvPr id="73" name="Rectangle 72">
            <a:extLst>
              <a:ext uri="{FF2B5EF4-FFF2-40B4-BE49-F238E27FC236}">
                <a16:creationId xmlns:a16="http://schemas.microsoft.com/office/drawing/2014/main" id="{72FAB6B8-7211-D641-92C2-FF71FEB738A9}"/>
              </a:ext>
            </a:extLst>
          </p:cNvPr>
          <p:cNvSpPr/>
          <p:nvPr/>
        </p:nvSpPr>
        <p:spPr>
          <a:xfrm>
            <a:off x="6656754" y="2724943"/>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74" name="Rectangle 73">
            <a:extLst>
              <a:ext uri="{FF2B5EF4-FFF2-40B4-BE49-F238E27FC236}">
                <a16:creationId xmlns:a16="http://schemas.microsoft.com/office/drawing/2014/main" id="{CF117324-4DE7-7246-B2BD-3816DAA6ABD6}"/>
              </a:ext>
            </a:extLst>
          </p:cNvPr>
          <p:cNvSpPr/>
          <p:nvPr/>
        </p:nvSpPr>
        <p:spPr>
          <a:xfrm>
            <a:off x="6663104" y="2919647"/>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78" name="Rectangle 77">
            <a:extLst>
              <a:ext uri="{FF2B5EF4-FFF2-40B4-BE49-F238E27FC236}">
                <a16:creationId xmlns:a16="http://schemas.microsoft.com/office/drawing/2014/main" id="{FD9BE689-A9BA-D84C-AAD6-2711697F65C6}"/>
              </a:ext>
            </a:extLst>
          </p:cNvPr>
          <p:cNvSpPr/>
          <p:nvPr/>
        </p:nvSpPr>
        <p:spPr>
          <a:xfrm>
            <a:off x="6656754" y="4192488"/>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80" name="Rectangle 79">
            <a:extLst>
              <a:ext uri="{FF2B5EF4-FFF2-40B4-BE49-F238E27FC236}">
                <a16:creationId xmlns:a16="http://schemas.microsoft.com/office/drawing/2014/main" id="{8E254F38-E553-034E-8AF0-4FA648753C48}"/>
              </a:ext>
            </a:extLst>
          </p:cNvPr>
          <p:cNvSpPr/>
          <p:nvPr/>
        </p:nvSpPr>
        <p:spPr>
          <a:xfrm>
            <a:off x="6663104" y="4387192"/>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83" name="Rectangle 82">
            <a:extLst>
              <a:ext uri="{FF2B5EF4-FFF2-40B4-BE49-F238E27FC236}">
                <a16:creationId xmlns:a16="http://schemas.microsoft.com/office/drawing/2014/main" id="{6BF67CEC-3B81-0D4F-B9DB-1FF621F0CB3A}"/>
              </a:ext>
            </a:extLst>
          </p:cNvPr>
          <p:cNvSpPr/>
          <p:nvPr/>
        </p:nvSpPr>
        <p:spPr>
          <a:xfrm>
            <a:off x="6656754" y="5438904"/>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84" name="Rectangle 83">
            <a:extLst>
              <a:ext uri="{FF2B5EF4-FFF2-40B4-BE49-F238E27FC236}">
                <a16:creationId xmlns:a16="http://schemas.microsoft.com/office/drawing/2014/main" id="{F3A906C4-AB6C-9C42-AB94-BB4494110EE3}"/>
              </a:ext>
            </a:extLst>
          </p:cNvPr>
          <p:cNvSpPr/>
          <p:nvPr/>
        </p:nvSpPr>
        <p:spPr>
          <a:xfrm>
            <a:off x="6663104" y="5633608"/>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46" name="Rectangle 45">
            <a:extLst>
              <a:ext uri="{FF2B5EF4-FFF2-40B4-BE49-F238E27FC236}">
                <a16:creationId xmlns:a16="http://schemas.microsoft.com/office/drawing/2014/main" id="{C691AC78-311C-364C-968D-6ABA74A5BA75}"/>
              </a:ext>
            </a:extLst>
          </p:cNvPr>
          <p:cNvSpPr/>
          <p:nvPr/>
        </p:nvSpPr>
        <p:spPr>
          <a:xfrm>
            <a:off x="466006" y="5430889"/>
            <a:ext cx="5837066" cy="585633"/>
          </a:xfrm>
          <a:prstGeom prst="rect">
            <a:avLst/>
          </a:prstGeom>
        </p:spPr>
        <p:txBody>
          <a:bodyPr wrap="square" numCol="1">
            <a:noAutofit/>
          </a:bodyPr>
          <a:lstStyle/>
          <a:p>
            <a:pPr marL="4762" lvl="0"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Does the educational activity avoid advocating for, or promoting, practices that are not, or not yet, adequately based on current science, evidence, and clinical reasoning? </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1.3]</a:t>
            </a:r>
          </a:p>
        </p:txBody>
      </p:sp>
      <p:sp>
        <p:nvSpPr>
          <p:cNvPr id="47" name="Rectangle 46">
            <a:extLst>
              <a:ext uri="{FF2B5EF4-FFF2-40B4-BE49-F238E27FC236}">
                <a16:creationId xmlns:a16="http://schemas.microsoft.com/office/drawing/2014/main" id="{7D24FDB2-1BC8-3B43-B8F6-58AD31A94976}"/>
              </a:ext>
            </a:extLst>
          </p:cNvPr>
          <p:cNvSpPr/>
          <p:nvPr/>
        </p:nvSpPr>
        <p:spPr>
          <a:xfrm>
            <a:off x="466006" y="4195005"/>
            <a:ext cx="5837066" cy="484210"/>
          </a:xfrm>
          <a:prstGeom prst="rect">
            <a:avLst/>
          </a:prstGeom>
        </p:spPr>
        <p:txBody>
          <a:bodyPr wrap="square" numCol="1">
            <a:noAutofit/>
          </a:bodyPr>
          <a:lstStyle/>
          <a:p>
            <a:pPr marL="4762" lvl="0"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Are new and evolving topics for which there is a lower (or absent) evidence base, clearly identified as such within the education and individual presentations? </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1.3]</a:t>
            </a:r>
            <a:endParaRPr lang="en-US" altLang="en-US" sz="900" b="1" i="1"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p:txBody>
      </p:sp>
      <p:sp>
        <p:nvSpPr>
          <p:cNvPr id="48" name="Rectangle 47">
            <a:extLst>
              <a:ext uri="{FF2B5EF4-FFF2-40B4-BE49-F238E27FC236}">
                <a16:creationId xmlns:a16="http://schemas.microsoft.com/office/drawing/2014/main" id="{E6B14AD1-AD11-A945-B961-1692645DCAF7}"/>
              </a:ext>
            </a:extLst>
          </p:cNvPr>
          <p:cNvSpPr/>
          <p:nvPr/>
        </p:nvSpPr>
        <p:spPr>
          <a:xfrm>
            <a:off x="466006" y="2675370"/>
            <a:ext cx="5837066" cy="735505"/>
          </a:xfrm>
          <a:prstGeom prst="rect">
            <a:avLst/>
          </a:prstGeom>
        </p:spPr>
        <p:txBody>
          <a:bodyPr wrap="square" numCol="1">
            <a:noAutofit/>
          </a:bodyPr>
          <a:lstStyle/>
          <a:p>
            <a:pPr marL="4762" lvl="0"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Does all scientific research referred to, reported, or used in this educational activity in support or justification of a patient care recommendation conform to the generally accepted standards of experimental design, data collection, analysis, and interpretation? </a:t>
            </a:r>
            <a:r>
              <a:rPr lang="en-US" altLang="en-US" sz="950" i="1" dirty="0">
                <a:latin typeface="Arial" panose="020B0604020202020204" pitchFamily="34" charset="0"/>
                <a:ea typeface="Times New Roman" panose="02020603050405020304" pitchFamily="18" charset="0"/>
                <a:cs typeface="Arial" panose="020B0604020202020204" pitchFamily="34" charset="0"/>
              </a:rPr>
              <a:t>[</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1.2]</a:t>
            </a:r>
          </a:p>
        </p:txBody>
      </p:sp>
      <p:sp>
        <p:nvSpPr>
          <p:cNvPr id="49" name="Rectangle 48">
            <a:extLst>
              <a:ext uri="{FF2B5EF4-FFF2-40B4-BE49-F238E27FC236}">
                <a16:creationId xmlns:a16="http://schemas.microsoft.com/office/drawing/2014/main" id="{B946E4E9-C940-0E4A-8085-0FE93E0BB3B4}"/>
              </a:ext>
            </a:extLst>
          </p:cNvPr>
          <p:cNvSpPr/>
          <p:nvPr/>
        </p:nvSpPr>
        <p:spPr>
          <a:xfrm>
            <a:off x="466006" y="926071"/>
            <a:ext cx="5800558" cy="900437"/>
          </a:xfrm>
          <a:prstGeom prst="rect">
            <a:avLst/>
          </a:prstGeom>
        </p:spPr>
        <p:txBody>
          <a:bodyPr wrap="square" numCol="1">
            <a:noAutofit/>
          </a:bodyPr>
          <a:lstStyle/>
          <a:p>
            <a:pPr marL="174625" lvl="0" indent="-169863" defTabSz="914400" eaLnBrk="0" fontAlgn="base" hangingPunct="0">
              <a:spcBef>
                <a:spcPts val="600"/>
              </a:spcBef>
              <a:spcAft>
                <a:spcPct val="0"/>
              </a:spcAft>
            </a:pPr>
            <a:r>
              <a:rPr lang="en-US" altLang="en-US" sz="1000" b="1" dirty="0">
                <a:solidFill>
                  <a:srgbClr val="7030A0"/>
                </a:solidFill>
                <a:latin typeface="Arial" panose="020B0604020202020204" pitchFamily="34" charset="0"/>
                <a:ea typeface="Times New Roman" panose="02020603050405020304" pitchFamily="18" charset="0"/>
                <a:cs typeface="Arial" panose="020B0604020202020204" pitchFamily="34" charset="0"/>
              </a:rPr>
              <a:t>Please answer the following questions regarding the clinical content of the education</a:t>
            </a:r>
            <a:r>
              <a:rPr lang="en-US" altLang="en-US" sz="1000" b="1" dirty="0">
                <a:latin typeface="Arial" panose="020B0604020202020204" pitchFamily="34" charset="0"/>
                <a:ea typeface="Times New Roman" panose="02020603050405020304" pitchFamily="18" charset="0"/>
                <a:cs typeface="Arial" panose="020B0604020202020204" pitchFamily="34" charset="0"/>
              </a:rPr>
              <a:t>. </a:t>
            </a:r>
          </a:p>
          <a:p>
            <a:pPr marL="174625" lvl="0" indent="-169863" defTabSz="914400" eaLnBrk="0" fontAlgn="base" hangingPunct="0">
              <a:spcBef>
                <a:spcPts val="600"/>
              </a:spcBef>
              <a:spcAft>
                <a:spcPct val="0"/>
              </a:spcAft>
            </a:pPr>
            <a:br>
              <a:rPr lang="en-US" altLang="en-US" sz="950" dirty="0">
                <a:latin typeface="Arial" panose="020B0604020202020204" pitchFamily="34" charset="0"/>
                <a:ea typeface="Times New Roman" panose="02020603050405020304" pitchFamily="18" charset="0"/>
                <a:cs typeface="Arial" panose="020B0604020202020204" pitchFamily="34" charset="0"/>
              </a:rPr>
            </a:br>
            <a:r>
              <a:rPr lang="en-US" altLang="en-US" sz="950" dirty="0">
                <a:latin typeface="Arial" panose="020B0604020202020204" pitchFamily="34" charset="0"/>
                <a:ea typeface="Times New Roman" panose="02020603050405020304" pitchFamily="18" charset="0"/>
                <a:cs typeface="Arial" panose="020B0604020202020204" pitchFamily="34" charset="0"/>
              </a:rPr>
              <a:t>Are recommendations for patient care based on current science, evidence, and clinical reasoning, while giving a fair and balanced view of diagnostic and therapeutic options? </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1.1]</a:t>
            </a:r>
          </a:p>
        </p:txBody>
      </p:sp>
      <p:sp>
        <p:nvSpPr>
          <p:cNvPr id="50" name="Rounded Rectangle 49">
            <a:extLst>
              <a:ext uri="{FF2B5EF4-FFF2-40B4-BE49-F238E27FC236}">
                <a16:creationId xmlns:a16="http://schemas.microsoft.com/office/drawing/2014/main" id="{46C41E9B-13F8-FD4A-BF59-9DC500A18C19}"/>
              </a:ext>
            </a:extLst>
          </p:cNvPr>
          <p:cNvSpPr/>
          <p:nvPr/>
        </p:nvSpPr>
        <p:spPr>
          <a:xfrm>
            <a:off x="545645" y="6005305"/>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F2A54F9-4F2C-1B44-B523-A9C410ED9CA0}"/>
              </a:ext>
            </a:extLst>
          </p:cNvPr>
          <p:cNvSpPr/>
          <p:nvPr/>
        </p:nvSpPr>
        <p:spPr>
          <a:xfrm>
            <a:off x="536493" y="6006176"/>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57" name="Rounded Rectangle 56">
            <a:extLst>
              <a:ext uri="{FF2B5EF4-FFF2-40B4-BE49-F238E27FC236}">
                <a16:creationId xmlns:a16="http://schemas.microsoft.com/office/drawing/2014/main" id="{B1F48BAD-BCF7-6441-BC0D-A4611DC9F375}"/>
              </a:ext>
            </a:extLst>
          </p:cNvPr>
          <p:cNvSpPr/>
          <p:nvPr/>
        </p:nvSpPr>
        <p:spPr>
          <a:xfrm>
            <a:off x="556845" y="4619204"/>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480F8F5-F7E8-9649-AB5E-1E484350E8D1}"/>
              </a:ext>
            </a:extLst>
          </p:cNvPr>
          <p:cNvSpPr/>
          <p:nvPr/>
        </p:nvSpPr>
        <p:spPr>
          <a:xfrm>
            <a:off x="547693" y="4620075"/>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59" name="Rounded Rectangle 58">
            <a:extLst>
              <a:ext uri="{FF2B5EF4-FFF2-40B4-BE49-F238E27FC236}">
                <a16:creationId xmlns:a16="http://schemas.microsoft.com/office/drawing/2014/main" id="{428CB86D-6274-7D4B-8BC1-7926478FBCF4}"/>
              </a:ext>
            </a:extLst>
          </p:cNvPr>
          <p:cNvSpPr/>
          <p:nvPr/>
        </p:nvSpPr>
        <p:spPr>
          <a:xfrm>
            <a:off x="565997" y="3391570"/>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0683848-A8E8-954B-B39F-DC53DC2A641F}"/>
              </a:ext>
            </a:extLst>
          </p:cNvPr>
          <p:cNvSpPr/>
          <p:nvPr/>
        </p:nvSpPr>
        <p:spPr>
          <a:xfrm>
            <a:off x="556845" y="3392441"/>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61" name="Rounded Rectangle 60">
            <a:extLst>
              <a:ext uri="{FF2B5EF4-FFF2-40B4-BE49-F238E27FC236}">
                <a16:creationId xmlns:a16="http://schemas.microsoft.com/office/drawing/2014/main" id="{B982FC38-EBB5-DC44-9E30-2F5E36EF501C}"/>
              </a:ext>
            </a:extLst>
          </p:cNvPr>
          <p:cNvSpPr/>
          <p:nvPr/>
        </p:nvSpPr>
        <p:spPr>
          <a:xfrm>
            <a:off x="554460" y="1857859"/>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63BFAC6-C242-A94B-A934-719031AB1C00}"/>
              </a:ext>
            </a:extLst>
          </p:cNvPr>
          <p:cNvSpPr/>
          <p:nvPr/>
        </p:nvSpPr>
        <p:spPr>
          <a:xfrm>
            <a:off x="545308" y="1858730"/>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67" name="Rectangle 66">
            <a:extLst>
              <a:ext uri="{FF2B5EF4-FFF2-40B4-BE49-F238E27FC236}">
                <a16:creationId xmlns:a16="http://schemas.microsoft.com/office/drawing/2014/main" id="{51FCAE22-0C60-6D42-83DC-BF0350DBB2A6}"/>
              </a:ext>
            </a:extLst>
          </p:cNvPr>
          <p:cNvSpPr/>
          <p:nvPr/>
        </p:nvSpPr>
        <p:spPr>
          <a:xfrm>
            <a:off x="6656754" y="6813344"/>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68" name="Rectangle 67">
            <a:extLst>
              <a:ext uri="{FF2B5EF4-FFF2-40B4-BE49-F238E27FC236}">
                <a16:creationId xmlns:a16="http://schemas.microsoft.com/office/drawing/2014/main" id="{5DFA5230-8432-5746-8C43-047A7F60CE10}"/>
              </a:ext>
            </a:extLst>
          </p:cNvPr>
          <p:cNvSpPr/>
          <p:nvPr/>
        </p:nvSpPr>
        <p:spPr>
          <a:xfrm>
            <a:off x="6663104" y="7008048"/>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79" name="Rectangle 78">
            <a:extLst>
              <a:ext uri="{FF2B5EF4-FFF2-40B4-BE49-F238E27FC236}">
                <a16:creationId xmlns:a16="http://schemas.microsoft.com/office/drawing/2014/main" id="{315F6967-B52A-0D42-A4FB-C458829C4C70}"/>
              </a:ext>
            </a:extLst>
          </p:cNvPr>
          <p:cNvSpPr/>
          <p:nvPr/>
        </p:nvSpPr>
        <p:spPr>
          <a:xfrm>
            <a:off x="219656" y="9596469"/>
            <a:ext cx="4415954" cy="307777"/>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p:txBody>
      </p:sp>
      <p:sp>
        <p:nvSpPr>
          <p:cNvPr id="85" name="Rectangle 84">
            <a:extLst>
              <a:ext uri="{FF2B5EF4-FFF2-40B4-BE49-F238E27FC236}">
                <a16:creationId xmlns:a16="http://schemas.microsoft.com/office/drawing/2014/main" id="{7C050A7E-D424-0C4A-8AA9-F0048279A2E8}"/>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8 of 8</a:t>
            </a:r>
          </a:p>
        </p:txBody>
      </p:sp>
    </p:spTree>
    <p:extLst>
      <p:ext uri="{BB962C8B-B14F-4D97-AF65-F5344CB8AC3E}">
        <p14:creationId xmlns:p14="http://schemas.microsoft.com/office/powerpoint/2010/main" val="706387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849CAF9586AA45B1D55ED9EB12618F" ma:contentTypeVersion="11" ma:contentTypeDescription="Create a new document." ma:contentTypeScope="" ma:versionID="9b25bcb1f8848705d73c097960515db2">
  <xsd:schema xmlns:xsd="http://www.w3.org/2001/XMLSchema" xmlns:xs="http://www.w3.org/2001/XMLSchema" xmlns:p="http://schemas.microsoft.com/office/2006/metadata/properties" xmlns:ns2="db235820-c880-4a30-9eba-ee780f947577" xmlns:ns3="9becd829-7053-450f-be51-39d979bfe24b" targetNamespace="http://schemas.microsoft.com/office/2006/metadata/properties" ma:root="true" ma:fieldsID="b9d37721344e5b09b86151f09ca84499" ns2:_="" ns3:_="">
    <xsd:import namespace="db235820-c880-4a30-9eba-ee780f947577"/>
    <xsd:import namespace="9becd829-7053-450f-be51-39d979bfe24b"/>
    <xsd:element name="properties">
      <xsd:complexType>
        <xsd:sequence>
          <xsd:element name="documentManagement">
            <xsd:complexType>
              <xsd:all>
                <xsd:element ref="ns2:MediaServiceMetadata" minOccurs="0"/>
                <xsd:element ref="ns2:MediaServiceFastMetadata" minOccurs="0"/>
                <xsd:element ref="ns2:Domai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5820-c880-4a30-9eba-ee780f947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main" ma:index="10" nillable="true" ma:displayName="Domain" ma:format="Dropdown" ma:internalName="Domain">
      <xsd:simpleType>
        <xsd:restriction base="dms:Choice">
          <xsd:enumeration value="Timeline"/>
          <xsd:enumeration value="Adoption"/>
          <xsd:enumeration value="Announcement"/>
          <xsd:enumeration value="Implementation"/>
          <xsd:enumeration value="Alignment with other systems around disclosure"/>
          <xsd:enumeration value="Website"/>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ecd829-7053-450f-be51-39d979bfe24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main xmlns="db235820-c880-4a30-9eba-ee780f947577">Implementation</Domai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10CA13-3758-454F-8144-0D741F37E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5820-c880-4a30-9eba-ee780f947577"/>
    <ds:schemaRef ds:uri="9becd829-7053-450f-be51-39d979bfe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3F0EF5-5756-4B62-BACB-72F66A03EDE9}">
  <ds:schemaRefs>
    <ds:schemaRef ds:uri="http://schemas.microsoft.com/office/2006/documentManagement/types"/>
    <ds:schemaRef ds:uri="http://www.w3.org/XML/1998/namespace"/>
    <ds:schemaRef ds:uri="eca38546-6938-46d3-bf0c-d41f36280e17"/>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becd829-7053-450f-be51-39d979bfe24b"/>
    <ds:schemaRef ds:uri="http://purl.org/dc/dcmitype/"/>
    <ds:schemaRef ds:uri="db235820-c880-4a30-9eba-ee780f947577"/>
  </ds:schemaRefs>
</ds:datastoreItem>
</file>

<file path=customXml/itemProps3.xml><?xml version="1.0" encoding="utf-8"?>
<ds:datastoreItem xmlns:ds="http://schemas.openxmlformats.org/officeDocument/2006/customXml" ds:itemID="{F0C9112B-D168-452C-B31D-A7CCAB2D6A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5592</TotalTime>
  <Words>4982</Words>
  <Application>Microsoft Office PowerPoint</Application>
  <PresentationFormat>Custom</PresentationFormat>
  <Paragraphs>268</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ACCME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ACCME COI Flowchart</dc:title>
  <dc:subject>Flowchart for the Identification and Resolution of Personal Conflicts of Interest</dc:subject>
  <dc:creator>Steve Singer;ACCME</dc:creator>
  <cp:lastModifiedBy>Tyea Santiago</cp:lastModifiedBy>
  <cp:revision>165</cp:revision>
  <cp:lastPrinted>2020-11-30T17:00:03Z</cp:lastPrinted>
  <dcterms:created xsi:type="dcterms:W3CDTF">2016-05-19T12:25:38Z</dcterms:created>
  <dcterms:modified xsi:type="dcterms:W3CDTF">2022-06-02T15:29:22Z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0x010100AB849CAF9586AA45B1D55ED9EB12618F</vt:lpwstr>
  </property>
</Properties>
</file>