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256" r:id="rId2"/>
    <p:sldId id="348" r:id="rId3"/>
    <p:sldId id="360" r:id="rId4"/>
    <p:sldId id="364" r:id="rId5"/>
    <p:sldId id="363" r:id="rId6"/>
    <p:sldId id="350" r:id="rId7"/>
    <p:sldId id="356" r:id="rId8"/>
    <p:sldId id="361" r:id="rId9"/>
    <p:sldId id="362" r:id="rId10"/>
    <p:sldId id="367" r:id="rId11"/>
    <p:sldId id="276" r:id="rId12"/>
    <p:sldId id="354" r:id="rId13"/>
    <p:sldId id="358" r:id="rId14"/>
    <p:sldId id="359" r:id="rId15"/>
    <p:sldId id="355" r:id="rId16"/>
    <p:sldId id="357" r:id="rId17"/>
    <p:sldId id="368" r:id="rId18"/>
    <p:sldId id="352" r:id="rId19"/>
    <p:sldId id="351" r:id="rId20"/>
    <p:sldId id="353" r:id="rId21"/>
    <p:sldId id="374" r:id="rId22"/>
    <p:sldId id="370" r:id="rId23"/>
    <p:sldId id="420" r:id="rId24"/>
    <p:sldId id="369" r:id="rId25"/>
    <p:sldId id="403" r:id="rId26"/>
    <p:sldId id="401" r:id="rId27"/>
    <p:sldId id="402" r:id="rId28"/>
    <p:sldId id="390" r:id="rId29"/>
    <p:sldId id="391" r:id="rId30"/>
    <p:sldId id="376" r:id="rId31"/>
    <p:sldId id="394" r:id="rId32"/>
    <p:sldId id="398" r:id="rId33"/>
    <p:sldId id="395" r:id="rId34"/>
    <p:sldId id="396" r:id="rId35"/>
    <p:sldId id="397" r:id="rId36"/>
    <p:sldId id="399" r:id="rId37"/>
    <p:sldId id="400" r:id="rId38"/>
    <p:sldId id="404" r:id="rId39"/>
    <p:sldId id="375" r:id="rId40"/>
    <p:sldId id="385" r:id="rId41"/>
    <p:sldId id="378" r:id="rId42"/>
    <p:sldId id="379" r:id="rId43"/>
    <p:sldId id="380" r:id="rId44"/>
    <p:sldId id="381" r:id="rId45"/>
    <p:sldId id="382" r:id="rId46"/>
    <p:sldId id="386" r:id="rId47"/>
    <p:sldId id="388" r:id="rId48"/>
    <p:sldId id="387" r:id="rId49"/>
    <p:sldId id="371" r:id="rId50"/>
    <p:sldId id="373" r:id="rId51"/>
    <p:sldId id="384" r:id="rId52"/>
    <p:sldId id="405" r:id="rId53"/>
    <p:sldId id="430" r:id="rId54"/>
    <p:sldId id="416" r:id="rId55"/>
    <p:sldId id="377" r:id="rId56"/>
    <p:sldId id="408" r:id="rId57"/>
    <p:sldId id="414" r:id="rId58"/>
    <p:sldId id="410" r:id="rId59"/>
    <p:sldId id="383" r:id="rId60"/>
    <p:sldId id="419" r:id="rId61"/>
    <p:sldId id="418" r:id="rId62"/>
    <p:sldId id="415" r:id="rId63"/>
    <p:sldId id="417" r:id="rId64"/>
    <p:sldId id="429" r:id="rId65"/>
    <p:sldId id="425" r:id="rId66"/>
    <p:sldId id="422" r:id="rId67"/>
    <p:sldId id="424" r:id="rId68"/>
    <p:sldId id="423" r:id="rId69"/>
    <p:sldId id="426" r:id="rId70"/>
    <p:sldId id="406" r:id="rId71"/>
    <p:sldId id="409" r:id="rId72"/>
    <p:sldId id="411" r:id="rId73"/>
    <p:sldId id="427" r:id="rId74"/>
    <p:sldId id="412" r:id="rId75"/>
    <p:sldId id="428" r:id="rId76"/>
    <p:sldId id="413" r:id="rId77"/>
    <p:sldId id="389" r:id="rId78"/>
    <p:sldId id="421" r:id="rId79"/>
    <p:sldId id="372" r:id="rId80"/>
    <p:sldId id="349" r:id="rId81"/>
    <p:sldId id="347" r:id="rId82"/>
    <p:sldId id="366" r:id="rId8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98" y="7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r>
              <a:rPr lang="en-US"/>
              <a:t>Andrew Appello, MSOM, L.Ac.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C42942D0-71FC-4480-AE1A-756892A11A38}" type="datetime1">
              <a:rPr lang="en-US"/>
              <a:pPr>
                <a:defRPr/>
              </a:pPr>
              <a:t>9/26/2017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r>
              <a:rPr lang="en-US"/>
              <a:t>Traditional Chinese Medicine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C7AFCA91-C936-4D18-9233-560028944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65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613374B2-CD89-4DE8-A30A-6FF2EFAE32E6}" type="datetime1">
              <a:rPr lang="en-US"/>
              <a:pPr>
                <a:defRPr/>
              </a:pPr>
              <a:t>9/26/2017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AC1AEDC3-7842-43A9-A8B8-C0FA71F8D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8552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2403F-EFDF-4D5C-8839-3223C0A8A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170D3-ED5B-4444-BDB5-5B2A68DB7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A9B35-54F3-4257-8925-60CF402E9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6096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9400" y="4114800"/>
            <a:ext cx="6096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2DBE-1B4F-44D2-B149-5AD96BF91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6096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4114800"/>
            <a:ext cx="6096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0911C-72EF-4B83-B9E6-0E4C0B348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819400" y="1981200"/>
            <a:ext cx="6096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871A5-B32C-4EA9-BF0A-27FEE0289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C5E17-50FF-40E5-8EC8-D5ED2FD06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E4807-3D60-4A07-A8B0-961443A84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BD0AF-447A-4FB4-8636-B9430DE45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8D5F2-AB97-4867-A163-82AB97758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484E1-327C-4D79-9FBF-210814C48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D014-7512-4937-ADAA-151B11E32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946A2-D01A-49E9-AF51-F50BA6971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F0FCA-0648-457F-8EAC-886FB23FA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fld id="{C9D8151A-5AF1-4AD5-B605-CC2966F5D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4443" y="246888"/>
            <a:ext cx="8380413" cy="1524000"/>
          </a:xfrm>
          <a:noFill/>
        </p:spPr>
        <p:txBody>
          <a:bodyPr/>
          <a:lstStyle/>
          <a:p>
            <a:r>
              <a:rPr lang="en-US" sz="6000" dirty="0" smtClean="0">
                <a:latin typeface="Papyrus" pitchFamily="2" charset="0"/>
              </a:rPr>
              <a:t>LGBTQIA…xyz </a:t>
            </a:r>
            <a:br>
              <a:rPr lang="en-US" sz="6000" dirty="0" smtClean="0">
                <a:latin typeface="Papyrus" pitchFamily="2" charset="0"/>
              </a:rPr>
            </a:br>
            <a:r>
              <a:rPr lang="en-US" sz="3000" dirty="0" smtClean="0">
                <a:latin typeface="Papyrus" pitchFamily="2" charset="0"/>
              </a:rPr>
              <a:t>The Alphabet Soup of Community Healthcare</a:t>
            </a:r>
            <a:endParaRPr lang="en-US" sz="3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1752600"/>
            <a:ext cx="5638800" cy="1752600"/>
          </a:xfrm>
          <a:noFill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Andrew Appello </a:t>
            </a:r>
          </a:p>
          <a:p>
            <a:r>
              <a:rPr lang="en-US" sz="1600" dirty="0" smtClean="0"/>
              <a:t>MSOM, L.Ac., RH(AHG), BSN, RN</a:t>
            </a:r>
            <a:endParaRPr lang="en-US" dirty="0" smtClean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HealthyLivingAcupuncture@gmail.com</a:t>
            </a:r>
          </a:p>
          <a:p>
            <a:endParaRPr lang="en-US" dirty="0" smtClean="0"/>
          </a:p>
          <a:p>
            <a:r>
              <a:rPr lang="en-US" sz="2200" dirty="0" smtClean="0"/>
              <a:t>NJSNA/IFN Convention</a:t>
            </a:r>
          </a:p>
          <a:p>
            <a:r>
              <a:rPr lang="en-US" sz="2200" dirty="0" smtClean="0"/>
              <a:t>Atlantic City, NJ – </a:t>
            </a:r>
            <a:r>
              <a:rPr lang="en-US" dirty="0" smtClean="0"/>
              <a:t>October 12,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7239000" cy="1143000"/>
          </a:xfrm>
        </p:spPr>
        <p:txBody>
          <a:bodyPr/>
          <a:lstStyle/>
          <a:p>
            <a:r>
              <a:rPr lang="en-US" dirty="0" smtClean="0"/>
              <a:t>Sexual and Gender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0"/>
            <a:ext cx="7620000" cy="4114800"/>
          </a:xfrm>
        </p:spPr>
        <p:txBody>
          <a:bodyPr/>
          <a:lstStyle/>
          <a:p>
            <a:r>
              <a:rPr lang="en-US" dirty="0" smtClean="0"/>
              <a:t>Labels, labels, labels….</a:t>
            </a:r>
          </a:p>
          <a:p>
            <a:pPr marL="0" indent="0">
              <a:buNone/>
            </a:pPr>
            <a:r>
              <a:rPr lang="en-US" dirty="0" smtClean="0"/>
              <a:t>OR</a:t>
            </a:r>
          </a:p>
          <a:p>
            <a:r>
              <a:rPr lang="en-US" dirty="0" smtClean="0"/>
              <a:t>Fluidity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*NOTE: Identity is not equal to culture and culture is not equal to identity but both inform LGBTQIA community nursing care!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25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Yin and Yang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048000" y="1981200"/>
            <a:ext cx="60960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>
                <a:solidFill>
                  <a:schemeClr val="bg2"/>
                </a:solidFill>
              </a:rPr>
              <a:t>      </a:t>
            </a:r>
            <a:r>
              <a:rPr lang="en-US" b="1" smtClean="0">
                <a:solidFill>
                  <a:schemeClr val="bg2"/>
                </a:solidFill>
              </a:rPr>
              <a:t>Yang</a:t>
            </a:r>
            <a:r>
              <a:rPr lang="en-US" b="1" smtClean="0"/>
              <a:t>                               </a:t>
            </a:r>
            <a:r>
              <a:rPr lang="en-US" b="1" smtClean="0">
                <a:solidFill>
                  <a:schemeClr val="bg2"/>
                </a:solidFill>
              </a:rPr>
              <a:t>Yin</a:t>
            </a:r>
            <a:endParaRPr lang="en-US" smtClean="0"/>
          </a:p>
          <a:p>
            <a:pPr>
              <a:buFont typeface="Monotype Sorts" pitchFamily="2" charset="2"/>
              <a:buNone/>
            </a:pPr>
            <a:endParaRPr lang="en-US" smtClean="0"/>
          </a:p>
          <a:p>
            <a:pPr>
              <a:buFont typeface="Monotype Sorts" pitchFamily="2" charset="2"/>
              <a:buNone/>
            </a:pPr>
            <a:endParaRPr lang="en-US" smtClean="0"/>
          </a:p>
          <a:p>
            <a:pPr>
              <a:buFont typeface="Monotype Sorts" pitchFamily="2" charset="2"/>
              <a:buNone/>
            </a:pPr>
            <a:endParaRPr lang="en-US" smtClean="0"/>
          </a:p>
          <a:p>
            <a:pPr>
              <a:buFont typeface="Monotype Sorts" pitchFamily="2" charset="2"/>
              <a:buNone/>
            </a:pPr>
            <a:endParaRPr lang="en-US" smtClean="0"/>
          </a:p>
          <a:p>
            <a:pPr>
              <a:buFont typeface="Monotype Sorts" pitchFamily="2" charset="2"/>
              <a:buNone/>
            </a:pPr>
            <a:endParaRPr lang="en-US" smtClean="0"/>
          </a:p>
          <a:p>
            <a:pPr>
              <a:buFont typeface="Monotype Sorts" pitchFamily="2" charset="2"/>
              <a:buNone/>
            </a:pPr>
            <a:r>
              <a:rPr lang="en-US" sz="2000" smtClean="0">
                <a:solidFill>
                  <a:schemeClr val="bg2"/>
                </a:solidFill>
              </a:rPr>
              <a:t>             </a:t>
            </a:r>
            <a:r>
              <a:rPr lang="en-US" sz="2000" b="1" smtClean="0">
                <a:solidFill>
                  <a:schemeClr val="bg2"/>
                </a:solidFill>
              </a:rPr>
              <a:t>Light side of                  Dark side of</a:t>
            </a:r>
          </a:p>
          <a:p>
            <a:pPr>
              <a:buFont typeface="Monotype Sorts" pitchFamily="2" charset="2"/>
              <a:buNone/>
            </a:pPr>
            <a:r>
              <a:rPr lang="en-US" sz="2000" b="1" smtClean="0">
                <a:solidFill>
                  <a:schemeClr val="bg2"/>
                </a:solidFill>
              </a:rPr>
              <a:t>             the mountain	            the mountain</a:t>
            </a:r>
            <a:endParaRPr lang="en-US" smtClean="0"/>
          </a:p>
          <a:p>
            <a:pPr>
              <a:buFont typeface="Monotype Sorts" pitchFamily="2" charset="2"/>
              <a:buNone/>
            </a:pPr>
            <a:r>
              <a:rPr lang="en-US" smtClean="0"/>
              <a:t>       </a:t>
            </a:r>
          </a:p>
        </p:txBody>
      </p:sp>
      <p:pic>
        <p:nvPicPr>
          <p:cNvPr id="16388" name="Picture 5" descr="A:\Yang - 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971800"/>
            <a:ext cx="11128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A:\yin yang symbol 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7432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A:\Yin - r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2895600"/>
            <a:ext cx="1258888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5867400"/>
            <a:ext cx="6019800" cy="566738"/>
          </a:xfrm>
        </p:spPr>
        <p:txBody>
          <a:bodyPr/>
          <a:lstStyle/>
          <a:p>
            <a:r>
              <a:rPr lang="en-US" sz="4400" dirty="0" smtClean="0"/>
              <a:t>AN INFINITE SPECTRUM </a:t>
            </a:r>
            <a:endParaRPr lang="en-US" sz="44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>
          <a:xfrm>
            <a:off x="914400" y="304800"/>
            <a:ext cx="7237942" cy="542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14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on Stereotyping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“It is critical for practitioners to keep in mind that groups are composed of individuals – we should not stereotype individuals in terms of group characteristics” (de Chesnay, 2016, p.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47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Personal Account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Stereotypes: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Gay men are not handy or sporty  </a:t>
            </a:r>
          </a:p>
          <a:p>
            <a:r>
              <a:rPr lang="en-US" dirty="0" smtClean="0"/>
              <a:t>Gay men are fabulous (sequins and glitter implied)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01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992368"/>
            <a:ext cx="6858000" cy="990600"/>
          </a:xfrm>
        </p:spPr>
        <p:txBody>
          <a:bodyPr/>
          <a:lstStyle/>
          <a:p>
            <a:r>
              <a:rPr lang="en-US" dirty="0" smtClean="0"/>
              <a:t>A REAL MAN’S TOOL BOX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686800" cy="5092578"/>
          </a:xfrm>
        </p:spPr>
      </p:pic>
    </p:spTree>
    <p:extLst>
      <p:ext uri="{BB962C8B-B14F-4D97-AF65-F5344CB8AC3E}">
        <p14:creationId xmlns:p14="http://schemas.microsoft.com/office/powerpoint/2010/main" val="2704927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5702808"/>
            <a:ext cx="8819366" cy="1143000"/>
          </a:xfrm>
        </p:spPr>
        <p:txBody>
          <a:bodyPr/>
          <a:lstStyle/>
          <a:p>
            <a:r>
              <a:rPr lang="en-US" dirty="0" smtClean="0"/>
              <a:t>Sometimes stereotypes are true! (?)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19367" cy="5472825"/>
          </a:xfrm>
        </p:spPr>
      </p:pic>
    </p:spTree>
    <p:extLst>
      <p:ext uri="{BB962C8B-B14F-4D97-AF65-F5344CB8AC3E}">
        <p14:creationId xmlns:p14="http://schemas.microsoft.com/office/powerpoint/2010/main" val="622622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162800" cy="1143000"/>
          </a:xfrm>
        </p:spPr>
        <p:txBody>
          <a:bodyPr/>
          <a:lstStyle/>
          <a:p>
            <a:pPr algn="ctr"/>
            <a:r>
              <a:rPr lang="en-US" dirty="0" smtClean="0"/>
              <a:t>Introducing the ABC’s of the Community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38400" y="2971800"/>
            <a:ext cx="6096000" cy="4114800"/>
          </a:xfrm>
        </p:spPr>
        <p:txBody>
          <a:bodyPr/>
          <a:lstStyle/>
          <a:p>
            <a:r>
              <a:rPr lang="en-US" dirty="0" smtClean="0"/>
              <a:t>How do you identify?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88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Alphabet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LGBT</a:t>
            </a:r>
          </a:p>
          <a:p>
            <a:pPr lvl="1"/>
            <a:r>
              <a:rPr lang="en-US" sz="2800" dirty="0" smtClean="0"/>
              <a:t>Lesbian</a:t>
            </a:r>
          </a:p>
          <a:p>
            <a:pPr lvl="1"/>
            <a:r>
              <a:rPr lang="en-US" sz="2800" dirty="0" smtClean="0"/>
              <a:t>Gay</a:t>
            </a:r>
          </a:p>
          <a:p>
            <a:pPr lvl="1"/>
            <a:r>
              <a:rPr lang="en-US" sz="2800" dirty="0" smtClean="0"/>
              <a:t>Bisexual</a:t>
            </a:r>
          </a:p>
          <a:p>
            <a:pPr lvl="1"/>
            <a:r>
              <a:rPr lang="en-US" sz="2800" dirty="0" smtClean="0"/>
              <a:t>Transgender</a:t>
            </a:r>
          </a:p>
        </p:txBody>
      </p:sp>
    </p:spTree>
    <p:extLst>
      <p:ext uri="{BB962C8B-B14F-4D97-AF65-F5344CB8AC3E}">
        <p14:creationId xmlns:p14="http://schemas.microsoft.com/office/powerpoint/2010/main" val="3779168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“New” Alphabet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9272" y="1295400"/>
            <a:ext cx="5562600" cy="4114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4000" b="1" dirty="0" smtClean="0"/>
              <a:t>LGBTQIA</a:t>
            </a:r>
          </a:p>
          <a:p>
            <a:pPr lvl="1"/>
            <a:r>
              <a:rPr lang="en-US" dirty="0" smtClean="0"/>
              <a:t>Lesbian</a:t>
            </a:r>
          </a:p>
          <a:p>
            <a:pPr lvl="1"/>
            <a:r>
              <a:rPr lang="en-US" dirty="0" smtClean="0"/>
              <a:t>Gay</a:t>
            </a:r>
          </a:p>
          <a:p>
            <a:pPr lvl="1"/>
            <a:r>
              <a:rPr lang="en-US" dirty="0" smtClean="0"/>
              <a:t>Bisexual</a:t>
            </a:r>
          </a:p>
          <a:p>
            <a:pPr lvl="1"/>
            <a:r>
              <a:rPr lang="en-US" dirty="0" smtClean="0"/>
              <a:t>Transgender</a:t>
            </a:r>
          </a:p>
          <a:p>
            <a:pPr lvl="1"/>
            <a:r>
              <a:rPr lang="en-US" dirty="0" smtClean="0"/>
              <a:t>Queer</a:t>
            </a:r>
          </a:p>
          <a:p>
            <a:pPr lvl="1"/>
            <a:r>
              <a:rPr lang="en-US" dirty="0" smtClean="0"/>
              <a:t>Intersex</a:t>
            </a:r>
          </a:p>
          <a:p>
            <a:pPr lvl="1"/>
            <a:r>
              <a:rPr lang="en-US" dirty="0" smtClean="0"/>
              <a:t>Asexual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9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763000" cy="1143000"/>
          </a:xfrm>
        </p:spPr>
        <p:txBody>
          <a:bodyPr/>
          <a:lstStyle/>
          <a:p>
            <a:pPr algn="ctr"/>
            <a:r>
              <a:rPr lang="en-US" dirty="0" smtClean="0"/>
              <a:t>Learning Outcomes: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Nurses will: </a:t>
            </a:r>
          </a:p>
          <a:p>
            <a:r>
              <a:rPr lang="en-US" dirty="0"/>
              <a:t>Note disparity of the LGBTQIA community</a:t>
            </a:r>
          </a:p>
          <a:p>
            <a:r>
              <a:rPr lang="en-US" dirty="0"/>
              <a:t>Learn terminology and be introduced to LQBTQIA culture</a:t>
            </a:r>
          </a:p>
          <a:p>
            <a:r>
              <a:rPr lang="en-US" dirty="0"/>
              <a:t>Discover the unique biopsychosocial health needs of the LGBTQIA community</a:t>
            </a:r>
          </a:p>
          <a:p>
            <a:r>
              <a:rPr lang="en-US" dirty="0"/>
              <a:t>Improve culturally competent nursing care to the LGBTQIA </a:t>
            </a:r>
            <a:r>
              <a:rPr lang="en-US" dirty="0" smtClean="0"/>
              <a:t>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4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Expanded “New” Alphabet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419600" cy="639762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/>
              <a:t>LGBTQQIAAP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Lesbian</a:t>
            </a:r>
          </a:p>
          <a:p>
            <a:pPr lvl="1"/>
            <a:r>
              <a:rPr lang="en-US" sz="2800" dirty="0" smtClean="0"/>
              <a:t>Gay</a:t>
            </a:r>
          </a:p>
          <a:p>
            <a:pPr lvl="1"/>
            <a:r>
              <a:rPr lang="en-US" sz="2800" dirty="0" smtClean="0"/>
              <a:t>Bisexual</a:t>
            </a:r>
          </a:p>
          <a:p>
            <a:pPr lvl="1"/>
            <a:r>
              <a:rPr lang="en-US" sz="2800" dirty="0" smtClean="0"/>
              <a:t>Transgender</a:t>
            </a:r>
          </a:p>
          <a:p>
            <a:pPr lvl="1"/>
            <a:r>
              <a:rPr lang="en-US" sz="2800" dirty="0" smtClean="0"/>
              <a:t>Queer </a:t>
            </a:r>
          </a:p>
          <a:p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Questioning</a:t>
            </a:r>
            <a:endParaRPr lang="en-US" sz="2800" dirty="0"/>
          </a:p>
          <a:p>
            <a:pPr lvl="1"/>
            <a:r>
              <a:rPr lang="en-US" sz="2800" dirty="0" smtClean="0"/>
              <a:t>Intersex</a:t>
            </a:r>
          </a:p>
          <a:p>
            <a:pPr lvl="1"/>
            <a:r>
              <a:rPr lang="en-US" sz="2800" dirty="0" smtClean="0"/>
              <a:t>Ally</a:t>
            </a:r>
          </a:p>
          <a:p>
            <a:pPr lvl="1"/>
            <a:r>
              <a:rPr lang="en-US" sz="2800" dirty="0" smtClean="0"/>
              <a:t>Asexual</a:t>
            </a:r>
          </a:p>
          <a:p>
            <a:pPr lvl="1"/>
            <a:r>
              <a:rPr lang="en-US" sz="2800" dirty="0" smtClean="0"/>
              <a:t>Pansexual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3616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components (Fredriksen-Goldsen et al., 2014):</a:t>
            </a:r>
          </a:p>
          <a:p>
            <a:pPr lvl="1"/>
            <a:r>
              <a:rPr lang="en-US" dirty="0" smtClean="0"/>
              <a:t>Sexual identity</a:t>
            </a:r>
          </a:p>
          <a:p>
            <a:pPr lvl="1"/>
            <a:r>
              <a:rPr lang="en-US" dirty="0" smtClean="0"/>
              <a:t>Sexual attraction</a:t>
            </a:r>
          </a:p>
          <a:p>
            <a:pPr lvl="1"/>
            <a:r>
              <a:rPr lang="en-US" dirty="0" smtClean="0"/>
              <a:t>Sexual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88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71600" y="0"/>
            <a:ext cx="7162800" cy="1143000"/>
          </a:xfrm>
        </p:spPr>
        <p:txBody>
          <a:bodyPr/>
          <a:lstStyle/>
          <a:p>
            <a:r>
              <a:rPr lang="en-US" dirty="0" smtClean="0"/>
              <a:t>Sexuality and Labels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838200"/>
            <a:ext cx="8153400" cy="5334000"/>
          </a:xfrm>
        </p:spPr>
        <p:txBody>
          <a:bodyPr/>
          <a:lstStyle/>
          <a:p>
            <a:r>
              <a:rPr lang="en-US" dirty="0" smtClean="0"/>
              <a:t>MSM (Men who have Sex with Men)</a:t>
            </a:r>
          </a:p>
          <a:p>
            <a:r>
              <a:rPr lang="en-US" dirty="0" smtClean="0"/>
              <a:t>WSW (Women who have Sex with Women)</a:t>
            </a:r>
          </a:p>
          <a:p>
            <a:r>
              <a:rPr lang="en-US" dirty="0" smtClean="0"/>
              <a:t>MSMW, MSWM and WSMW, WSWM</a:t>
            </a:r>
          </a:p>
          <a:p>
            <a:pPr marL="857250" lvl="1" indent="-457200"/>
            <a:r>
              <a:rPr lang="en-US" dirty="0"/>
              <a:t>T</a:t>
            </a:r>
            <a:r>
              <a:rPr lang="en-US" dirty="0" smtClean="0"/>
              <a:t>erms </a:t>
            </a:r>
            <a:r>
              <a:rPr lang="en-US" dirty="0"/>
              <a:t>introduced </a:t>
            </a:r>
            <a:r>
              <a:rPr lang="en-US" dirty="0" smtClean="0"/>
              <a:t>especially in research to </a:t>
            </a:r>
            <a:r>
              <a:rPr lang="en-US" dirty="0"/>
              <a:t>convey that sexuality is a broad concept where behavior, desire, and identity do not always </a:t>
            </a:r>
            <a:r>
              <a:rPr lang="en-US" dirty="0" smtClean="0"/>
              <a:t>coincide (Young &amp; Meyer, 2005-seminal source)</a:t>
            </a:r>
          </a:p>
          <a:p>
            <a:pPr marL="857250" lvl="1" indent="-457200"/>
            <a:r>
              <a:rPr lang="en-US" dirty="0" smtClean="0"/>
              <a:t>The terms Gay and Lesbian often refer to Caucasians while MSM/WSW are more inclusive of people of color (Young &amp; Meyer, 2005-seminal source)</a:t>
            </a:r>
          </a:p>
          <a:p>
            <a:pPr marL="857250" lvl="1" indent="-457200"/>
            <a:r>
              <a:rPr lang="en-US" dirty="0" smtClean="0"/>
              <a:t>Gay/Lesbian etc. imply identity and community</a:t>
            </a:r>
          </a:p>
          <a:p>
            <a:pPr marL="857250" lvl="1" indent="-457200"/>
            <a:r>
              <a:rPr lang="en-US" dirty="0" smtClean="0"/>
              <a:t>MSM/WSW speak to behavior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80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Out!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Can be:</a:t>
            </a:r>
          </a:p>
          <a:p>
            <a:r>
              <a:rPr lang="en-US" dirty="0" smtClean="0"/>
              <a:t>A </a:t>
            </a:r>
            <a:r>
              <a:rPr lang="en-US" dirty="0"/>
              <a:t>c</a:t>
            </a:r>
            <a:r>
              <a:rPr lang="en-US" dirty="0" smtClean="0"/>
              <a:t>elebration and liberating</a:t>
            </a:r>
          </a:p>
          <a:p>
            <a:pPr marL="0" indent="0">
              <a:buNone/>
            </a:pPr>
            <a:r>
              <a:rPr lang="en-US" dirty="0" smtClean="0"/>
              <a:t>O</a:t>
            </a:r>
            <a:r>
              <a:rPr lang="en-US" dirty="0"/>
              <a:t>R</a:t>
            </a:r>
            <a:endParaRPr lang="en-US" dirty="0" smtClean="0"/>
          </a:p>
          <a:p>
            <a:r>
              <a:rPr lang="en-US" dirty="0" smtClean="0"/>
              <a:t>Painful and terrifying</a:t>
            </a:r>
          </a:p>
          <a:p>
            <a:pPr marL="0" indent="0">
              <a:buNone/>
            </a:pPr>
            <a:r>
              <a:rPr lang="en-US" dirty="0" smtClean="0"/>
              <a:t>But definitely life changing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RN interventions: </a:t>
            </a:r>
          </a:p>
          <a:p>
            <a:r>
              <a:rPr lang="en-US" dirty="0" smtClean="0"/>
              <a:t>Be supportive</a:t>
            </a:r>
          </a:p>
          <a:p>
            <a:r>
              <a:rPr lang="en-US" dirty="0" smtClean="0"/>
              <a:t>Listen </a:t>
            </a:r>
          </a:p>
          <a:p>
            <a:r>
              <a:rPr lang="en-US" dirty="0"/>
              <a:t>Allow the client to </a:t>
            </a:r>
            <a:r>
              <a:rPr lang="en-US" dirty="0" smtClean="0"/>
              <a:t>come out </a:t>
            </a:r>
            <a:r>
              <a:rPr lang="en-US" dirty="0"/>
              <a:t>when ready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57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90800" y="24384"/>
            <a:ext cx="6096000" cy="1143000"/>
          </a:xfrm>
        </p:spPr>
        <p:txBody>
          <a:bodyPr/>
          <a:lstStyle/>
          <a:p>
            <a:r>
              <a:rPr lang="en-US" dirty="0" smtClean="0"/>
              <a:t>Lesbian Culture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762000"/>
            <a:ext cx="9144000" cy="4114800"/>
          </a:xfrm>
        </p:spPr>
        <p:txBody>
          <a:bodyPr/>
          <a:lstStyle/>
          <a:p>
            <a:r>
              <a:rPr lang="en-US" dirty="0" smtClean="0"/>
              <a:t>WSW</a:t>
            </a:r>
          </a:p>
          <a:p>
            <a:endParaRPr lang="en-US" dirty="0" smtClean="0"/>
          </a:p>
          <a:p>
            <a:r>
              <a:rPr lang="en-US" dirty="0" smtClean="0"/>
              <a:t>There are many types of Lesbians!</a:t>
            </a:r>
          </a:p>
          <a:p>
            <a:pPr lvl="1"/>
            <a:r>
              <a:rPr lang="en-US" dirty="0" smtClean="0"/>
              <a:t>Baby dyke</a:t>
            </a:r>
          </a:p>
          <a:p>
            <a:pPr lvl="1"/>
            <a:r>
              <a:rPr lang="en-US" dirty="0" smtClean="0"/>
              <a:t>The butch-fem divide</a:t>
            </a:r>
          </a:p>
          <a:p>
            <a:pPr lvl="1"/>
            <a:r>
              <a:rPr lang="en-US" dirty="0" smtClean="0"/>
              <a:t>Girl next door</a:t>
            </a:r>
          </a:p>
          <a:p>
            <a:pPr lvl="1"/>
            <a:r>
              <a:rPr lang="en-US" dirty="0" smtClean="0"/>
              <a:t>Lipstick lesbian</a:t>
            </a:r>
          </a:p>
          <a:p>
            <a:pPr lvl="1"/>
            <a:r>
              <a:rPr lang="en-US" dirty="0" smtClean="0"/>
              <a:t>Ursula</a:t>
            </a:r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*Note: “Dyke” can be used as a terrible insult or a reclaimed identity of empowerment. RN: Don’t use!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524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Lesbian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8839200" cy="4114800"/>
          </a:xfrm>
        </p:spPr>
        <p:txBody>
          <a:bodyPr/>
          <a:lstStyle/>
          <a:p>
            <a:r>
              <a:rPr lang="en-US" dirty="0"/>
              <a:t>Stereotype joke: What is a lesbian couple’s second date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Renting a </a:t>
            </a:r>
            <a:r>
              <a:rPr lang="en-US" dirty="0" smtClean="0"/>
              <a:t>U-Haul </a:t>
            </a:r>
            <a:r>
              <a:rPr lang="en-US" dirty="0"/>
              <a:t>to move in </a:t>
            </a:r>
            <a:r>
              <a:rPr lang="en-US" dirty="0" smtClean="0"/>
              <a:t>together (U-</a:t>
            </a:r>
            <a:r>
              <a:rPr lang="en-US" dirty="0" err="1" smtClean="0"/>
              <a:t>Haulin</a:t>
            </a:r>
            <a:r>
              <a:rPr lang="en-US" dirty="0" smtClean="0"/>
              <a:t>’ it)</a:t>
            </a:r>
          </a:p>
          <a:p>
            <a:pPr lvl="1"/>
            <a:r>
              <a:rPr lang="en-US" dirty="0" smtClean="0"/>
              <a:t>Opening a book store together </a:t>
            </a:r>
          </a:p>
          <a:p>
            <a:pPr lvl="1"/>
            <a:r>
              <a:rPr lang="en-US" dirty="0" smtClean="0"/>
              <a:t>Adopting a cat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72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Lesbian Health</a:t>
            </a:r>
            <a:br>
              <a:rPr lang="en-US" dirty="0" smtClean="0"/>
            </a:br>
            <a:r>
              <a:rPr lang="en-US" sz="2000" dirty="0" smtClean="0"/>
              <a:t>(Office on Women’s Health, 2017)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114800"/>
          </a:xfrm>
        </p:spPr>
        <p:txBody>
          <a:bodyPr/>
          <a:lstStyle/>
          <a:p>
            <a:r>
              <a:rPr lang="en-US" sz="2400" dirty="0" smtClean="0"/>
              <a:t>Lesbians and bisexual women are at an increased risk for:</a:t>
            </a:r>
          </a:p>
          <a:p>
            <a:pPr lvl="1"/>
            <a:r>
              <a:rPr lang="en-US" sz="2400" dirty="0" smtClean="0"/>
              <a:t>Obesity, smoking, stress.</a:t>
            </a:r>
          </a:p>
          <a:p>
            <a:pPr lvl="1"/>
            <a:r>
              <a:rPr lang="en-US" sz="2400" dirty="0" smtClean="0"/>
              <a:t>Breast, endometrial, and ovarian cancer</a:t>
            </a:r>
          </a:p>
          <a:p>
            <a:pPr lvl="1"/>
            <a:r>
              <a:rPr lang="en-US" sz="2400" dirty="0" smtClean="0"/>
              <a:t>Polycystic ovary syndrome</a:t>
            </a:r>
          </a:p>
          <a:p>
            <a:pPr lvl="1"/>
            <a:r>
              <a:rPr lang="en-US" sz="2400" dirty="0" smtClean="0"/>
              <a:t>Depression and anxiety</a:t>
            </a:r>
          </a:p>
          <a:p>
            <a:pPr lvl="1"/>
            <a:r>
              <a:rPr lang="en-US" sz="2400" dirty="0" smtClean="0"/>
              <a:t>Bacterial vaginosis</a:t>
            </a:r>
          </a:p>
          <a:p>
            <a:r>
              <a:rPr lang="en-US" sz="2400" dirty="0" smtClean="0"/>
              <a:t>Lesbians are less likely to get:</a:t>
            </a:r>
          </a:p>
          <a:p>
            <a:pPr lvl="1"/>
            <a:r>
              <a:rPr lang="en-US" sz="2400" dirty="0" smtClean="0"/>
              <a:t>Mammograms and clinical breast exams</a:t>
            </a:r>
          </a:p>
          <a:p>
            <a:pPr lvl="1"/>
            <a:r>
              <a:rPr lang="en-US" sz="2400" dirty="0" smtClean="0"/>
              <a:t>Cancer screening</a:t>
            </a:r>
          </a:p>
          <a:p>
            <a:r>
              <a:rPr lang="en-US" sz="2400" dirty="0" smtClean="0"/>
              <a:t>RN Interventions: </a:t>
            </a:r>
          </a:p>
          <a:p>
            <a:pPr lvl="1"/>
            <a:r>
              <a:rPr lang="en-US" sz="2400" dirty="0" smtClean="0"/>
              <a:t>Screen for all above risks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creening for heart disease, lung cancer</a:t>
            </a:r>
          </a:p>
        </p:txBody>
      </p:sp>
    </p:spTree>
    <p:extLst>
      <p:ext uri="{BB962C8B-B14F-4D97-AF65-F5344CB8AC3E}">
        <p14:creationId xmlns:p14="http://schemas.microsoft.com/office/powerpoint/2010/main" val="1178975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1143000"/>
          </a:xfrm>
        </p:spPr>
        <p:txBody>
          <a:bodyPr/>
          <a:lstStyle/>
          <a:p>
            <a:r>
              <a:rPr lang="en-US" dirty="0" smtClean="0"/>
              <a:t>Reproductive… One Woman’s Experience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8839200" cy="4114800"/>
          </a:xfrm>
        </p:spPr>
        <p:txBody>
          <a:bodyPr/>
          <a:lstStyle/>
          <a:p>
            <a:r>
              <a:rPr lang="en-US" dirty="0" smtClean="0"/>
              <a:t>Be sensitive!</a:t>
            </a:r>
          </a:p>
          <a:p>
            <a:r>
              <a:rPr lang="en-US" dirty="0" smtClean="0"/>
              <a:t>Don’t ask me about my donor</a:t>
            </a:r>
          </a:p>
          <a:p>
            <a:r>
              <a:rPr lang="en-US" dirty="0" smtClean="0"/>
              <a:t>You go broke or into debt because insurance does not cover it</a:t>
            </a:r>
          </a:p>
          <a:p>
            <a:r>
              <a:rPr lang="en-US" dirty="0" smtClean="0"/>
              <a:t>Nurse: “Why doesn’t your wife carry? She is younger and thinner” </a:t>
            </a:r>
          </a:p>
          <a:p>
            <a:r>
              <a:rPr lang="en-US" dirty="0" smtClean="0"/>
              <a:t>Patient: “Because carrying a child does not match her gender identity”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95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Gay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4114800"/>
          </a:xfrm>
        </p:spPr>
        <p:txBody>
          <a:bodyPr/>
          <a:lstStyle/>
          <a:p>
            <a:r>
              <a:rPr lang="en-US" dirty="0" smtClean="0"/>
              <a:t>MSM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So many types of gay men!</a:t>
            </a:r>
          </a:p>
          <a:p>
            <a:pPr lvl="1"/>
            <a:r>
              <a:rPr lang="en-US" dirty="0" smtClean="0"/>
              <a:t>Bears</a:t>
            </a:r>
          </a:p>
          <a:p>
            <a:pPr lvl="1"/>
            <a:r>
              <a:rPr lang="en-US" dirty="0" smtClean="0"/>
              <a:t>Wolves</a:t>
            </a:r>
          </a:p>
          <a:p>
            <a:pPr lvl="1"/>
            <a:r>
              <a:rPr lang="en-US" dirty="0" smtClean="0"/>
              <a:t>Otters</a:t>
            </a:r>
          </a:p>
          <a:p>
            <a:pPr lvl="1"/>
            <a:r>
              <a:rPr lang="en-US" dirty="0" smtClean="0"/>
              <a:t>Twinks</a:t>
            </a:r>
          </a:p>
          <a:p>
            <a:pPr lvl="1"/>
            <a:r>
              <a:rPr lang="en-US" dirty="0" smtClean="0"/>
              <a:t>Jocks</a:t>
            </a:r>
          </a:p>
          <a:p>
            <a:pPr lvl="1"/>
            <a:r>
              <a:rPr lang="en-US" dirty="0" smtClean="0"/>
              <a:t>Cubs</a:t>
            </a:r>
          </a:p>
          <a:p>
            <a:pPr lvl="1"/>
            <a:r>
              <a:rPr lang="en-US" dirty="0" smtClean="0"/>
              <a:t>Boy next door</a:t>
            </a:r>
            <a:endParaRPr lang="en-US" dirty="0"/>
          </a:p>
        </p:txBody>
      </p:sp>
      <p:pic>
        <p:nvPicPr>
          <p:cNvPr id="3076" name="Picture 4" descr="Image result for bear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23360"/>
            <a:ext cx="393699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930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315200" cy="1143000"/>
          </a:xfrm>
        </p:spPr>
        <p:txBody>
          <a:bodyPr/>
          <a:lstStyle/>
          <a:p>
            <a:r>
              <a:rPr lang="en-US" dirty="0" smtClean="0"/>
              <a:t>Know Your 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8153400" cy="4114800"/>
          </a:xfrm>
        </p:spPr>
        <p:txBody>
          <a:bodyPr/>
          <a:lstStyle/>
          <a:p>
            <a:r>
              <a:rPr lang="en-US" dirty="0" smtClean="0"/>
              <a:t>Relevant to STD screening and risk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Top = prefers insertive anal intercourse</a:t>
            </a:r>
          </a:p>
          <a:p>
            <a:pPr lvl="1"/>
            <a:r>
              <a:rPr lang="en-US" dirty="0" smtClean="0"/>
              <a:t>Bottom = prefers anal receptive intercourse</a:t>
            </a:r>
          </a:p>
          <a:p>
            <a:pPr lvl="1"/>
            <a:r>
              <a:rPr lang="en-US" dirty="0" smtClean="0"/>
              <a:t>Versatile (Vers) = enjoys topping and bottoming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AutoShape 2" descr="Image result for emoji eggpl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6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315200" cy="1143000"/>
          </a:xfrm>
        </p:spPr>
        <p:txBody>
          <a:bodyPr/>
          <a:lstStyle/>
          <a:p>
            <a:r>
              <a:rPr lang="en-US" dirty="0" smtClean="0"/>
              <a:t>National Institutes of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524000"/>
            <a:ext cx="7315200" cy="4876800"/>
          </a:xfrm>
        </p:spPr>
        <p:txBody>
          <a:bodyPr/>
          <a:lstStyle/>
          <a:p>
            <a:r>
              <a:rPr lang="en-US" dirty="0" smtClean="0"/>
              <a:t>October 6, 2016 -The director of the National Institute on Minority Health and Health Disparities announces (Perez-Stable, </a:t>
            </a:r>
            <a:r>
              <a:rPr lang="en-US" dirty="0"/>
              <a:t>2016</a:t>
            </a:r>
            <a:r>
              <a:rPr lang="en-US" dirty="0" smtClean="0"/>
              <a:t>):</a:t>
            </a:r>
          </a:p>
          <a:p>
            <a:pPr marL="800100" lvl="2" indent="0">
              <a:buNone/>
            </a:pPr>
            <a:r>
              <a:rPr lang="en-US" i="1" dirty="0" smtClean="0"/>
              <a:t>Sexual </a:t>
            </a:r>
            <a:r>
              <a:rPr lang="en-US" i="1" dirty="0"/>
              <a:t>and Gender Minorities Formally Designated as a Health Disparity Population for Research </a:t>
            </a:r>
            <a:r>
              <a:rPr lang="en-US" i="1" dirty="0" smtClean="0"/>
              <a:t>Purposes</a:t>
            </a:r>
            <a:endParaRPr lang="en-US" dirty="0" smtClean="0"/>
          </a:p>
          <a:p>
            <a:r>
              <a:rPr lang="en-US" dirty="0" smtClean="0"/>
              <a:t>Less access to care</a:t>
            </a:r>
          </a:p>
          <a:p>
            <a:r>
              <a:rPr lang="en-US" dirty="0" smtClean="0"/>
              <a:t>Higher burden of disease</a:t>
            </a:r>
          </a:p>
          <a:p>
            <a:r>
              <a:rPr lang="en-US" dirty="0"/>
              <a:t>S</a:t>
            </a:r>
            <a:r>
              <a:rPr lang="en-US" dirty="0" smtClean="0"/>
              <a:t>tigma, hate-violence, discrimination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pPr algn="ctr"/>
            <a:r>
              <a:rPr lang="en-US" dirty="0" smtClean="0"/>
              <a:t>HIV and MSM</a:t>
            </a:r>
            <a:br>
              <a:rPr lang="en-US" dirty="0" smtClean="0"/>
            </a:br>
            <a:r>
              <a:rPr lang="en-US" sz="2000" dirty="0" smtClean="0"/>
              <a:t>(Centers for Disease Control and Prevention, 2017a)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8839200" cy="4114800"/>
          </a:xfrm>
        </p:spPr>
        <p:txBody>
          <a:bodyPr/>
          <a:lstStyle/>
          <a:p>
            <a:r>
              <a:rPr lang="en-US" dirty="0" smtClean="0"/>
              <a:t>Gay and bisexual men represent the most vulnerable group in the US</a:t>
            </a:r>
          </a:p>
          <a:p>
            <a:pPr lvl="1"/>
            <a:r>
              <a:rPr lang="en-US" dirty="0" smtClean="0"/>
              <a:t>55% of the HIV infected population</a:t>
            </a:r>
          </a:p>
          <a:p>
            <a:r>
              <a:rPr lang="en-US" dirty="0" smtClean="0"/>
              <a:t>Risk of being diagnosed with HIV in a MSM man’s lifetime: </a:t>
            </a:r>
          </a:p>
          <a:p>
            <a:pPr lvl="1"/>
            <a:r>
              <a:rPr lang="en-US" dirty="0" smtClean="0"/>
              <a:t>1 in 6 All races</a:t>
            </a:r>
          </a:p>
          <a:p>
            <a:pPr lvl="1"/>
            <a:r>
              <a:rPr lang="en-US" dirty="0" smtClean="0"/>
              <a:t>1 in 2 African-Americans</a:t>
            </a:r>
          </a:p>
          <a:p>
            <a:pPr lvl="1"/>
            <a:r>
              <a:rPr lang="en-US" dirty="0" smtClean="0"/>
              <a:t>1 in 4 Hispanics/Latinos</a:t>
            </a:r>
          </a:p>
          <a:p>
            <a:pPr lvl="1"/>
            <a:r>
              <a:rPr lang="en-US" dirty="0" smtClean="0"/>
              <a:t>1 in 11 Caucasians</a:t>
            </a:r>
          </a:p>
        </p:txBody>
      </p:sp>
    </p:spTree>
    <p:extLst>
      <p:ext uri="{BB962C8B-B14F-4D97-AF65-F5344CB8AC3E}">
        <p14:creationId xmlns:p14="http://schemas.microsoft.com/office/powerpoint/2010/main" val="3010093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763000" cy="1143000"/>
          </a:xfrm>
        </p:spPr>
        <p:txBody>
          <a:bodyPr/>
          <a:lstStyle/>
          <a:p>
            <a:pPr algn="ctr"/>
            <a:r>
              <a:rPr lang="en-US" dirty="0"/>
              <a:t>HIV and </a:t>
            </a:r>
            <a:r>
              <a:rPr lang="en-US" dirty="0" smtClean="0"/>
              <a:t>MSM Youth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(Centers for Disease Control and Prevention, 2017a)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2014: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92% of new HIV diagnoses in the 18-24 age range were gay/bi men</a:t>
            </a:r>
          </a:p>
          <a:p>
            <a:r>
              <a:rPr lang="en-US" dirty="0" smtClean="0"/>
              <a:t>27% of new HIV diagnoses in the gay/bi population were men age 18-24</a:t>
            </a:r>
          </a:p>
        </p:txBody>
      </p:sp>
    </p:spTree>
    <p:extLst>
      <p:ext uri="{BB962C8B-B14F-4D97-AF65-F5344CB8AC3E}">
        <p14:creationId xmlns:p14="http://schemas.microsoft.com/office/powerpoint/2010/main" val="2294252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6096000" cy="1143000"/>
          </a:xfrm>
        </p:spPr>
        <p:txBody>
          <a:bodyPr/>
          <a:lstStyle/>
          <a:p>
            <a:r>
              <a:rPr lang="en-US" dirty="0" smtClean="0"/>
              <a:t>STD Screening MSM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114800"/>
          </a:xfrm>
        </p:spPr>
        <p:txBody>
          <a:bodyPr/>
          <a:lstStyle/>
          <a:p>
            <a:r>
              <a:rPr lang="en-US" dirty="0" smtClean="0"/>
              <a:t>Questions:</a:t>
            </a:r>
          </a:p>
          <a:p>
            <a:pPr lvl="1"/>
            <a:r>
              <a:rPr lang="en-US" dirty="0" smtClean="0"/>
              <a:t>Have you performed oral sex?</a:t>
            </a:r>
          </a:p>
          <a:p>
            <a:pPr lvl="1"/>
            <a:r>
              <a:rPr lang="en-US" dirty="0" smtClean="0"/>
              <a:t>Have you received anal receptive intercourse (bottomed)?</a:t>
            </a:r>
          </a:p>
          <a:p>
            <a:pPr lvl="1"/>
            <a:r>
              <a:rPr lang="en-US" dirty="0" smtClean="0"/>
              <a:t>Have you had multiple sexual partners?</a:t>
            </a:r>
          </a:p>
          <a:p>
            <a:pPr lvl="1"/>
            <a:r>
              <a:rPr lang="en-US" dirty="0" smtClean="0"/>
              <a:t>Has your sexual partner had multiple sexual partners?</a:t>
            </a:r>
          </a:p>
          <a:p>
            <a:r>
              <a:rPr lang="en-US" dirty="0" smtClean="0"/>
              <a:t>Assess for risky behavior and condom use.</a:t>
            </a:r>
          </a:p>
          <a:p>
            <a:r>
              <a:rPr lang="en-US" dirty="0" smtClean="0"/>
              <a:t>Is he knowledgeable about what constitutes risk?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13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839200" cy="1143000"/>
          </a:xfrm>
        </p:spPr>
        <p:txBody>
          <a:bodyPr/>
          <a:lstStyle/>
          <a:p>
            <a:pPr algn="ctr"/>
            <a:r>
              <a:rPr lang="en-US" dirty="0" smtClean="0"/>
              <a:t>STD Screening for MSM</a:t>
            </a:r>
            <a:br>
              <a:rPr lang="en-US" dirty="0" smtClean="0"/>
            </a:br>
            <a:r>
              <a:rPr lang="en-US" sz="2000" dirty="0" smtClean="0"/>
              <a:t>(Centers for Disease Control and Prevention, 2017c)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114800"/>
          </a:xfrm>
        </p:spPr>
        <p:txBody>
          <a:bodyPr/>
          <a:lstStyle/>
          <a:p>
            <a:r>
              <a:rPr lang="en-US" dirty="0" smtClean="0"/>
              <a:t>Chlamydia: </a:t>
            </a:r>
          </a:p>
          <a:p>
            <a:pPr lvl="1"/>
            <a:r>
              <a:rPr lang="en-US" dirty="0" smtClean="0"/>
              <a:t>At least annual screening; every 3-6 months if at high risk</a:t>
            </a:r>
          </a:p>
          <a:p>
            <a:pPr lvl="1"/>
            <a:r>
              <a:rPr lang="en-US" dirty="0" smtClean="0"/>
              <a:t>Screen at site of contact regardless of condom use – urethra or rectum</a:t>
            </a:r>
          </a:p>
          <a:p>
            <a:r>
              <a:rPr lang="en-US" dirty="0" smtClean="0"/>
              <a:t>Gonorrhea: </a:t>
            </a:r>
            <a:endParaRPr lang="en-US" dirty="0"/>
          </a:p>
          <a:p>
            <a:pPr lvl="1"/>
            <a:r>
              <a:rPr lang="en-US" dirty="0" smtClean="0"/>
              <a:t>At least annual </a:t>
            </a:r>
            <a:r>
              <a:rPr lang="en-US" dirty="0"/>
              <a:t>screening; every 3-6 months if at high risk</a:t>
            </a:r>
          </a:p>
          <a:p>
            <a:pPr lvl="1"/>
            <a:r>
              <a:rPr lang="en-US" dirty="0"/>
              <a:t>Screen at site of contact regardless of condom use – </a:t>
            </a:r>
            <a:r>
              <a:rPr lang="en-US" dirty="0" smtClean="0"/>
              <a:t>urethra, rectum, or pharynx</a:t>
            </a:r>
          </a:p>
          <a:p>
            <a:pPr marL="0" indent="0">
              <a:buNone/>
            </a:pPr>
            <a:r>
              <a:rPr lang="en-US" sz="2000" dirty="0" smtClean="0"/>
              <a:t>*High risk = 1. </a:t>
            </a:r>
            <a:r>
              <a:rPr lang="en-US" sz="2000" dirty="0"/>
              <a:t>T</a:t>
            </a:r>
            <a:r>
              <a:rPr lang="en-US" sz="2000" dirty="0" smtClean="0"/>
              <a:t>hose with HIV + persistent risky behavior or 2. Patients or their sexual partners with multiple partners</a:t>
            </a:r>
          </a:p>
        </p:txBody>
      </p:sp>
    </p:spTree>
    <p:extLst>
      <p:ext uri="{BB962C8B-B14F-4D97-AF65-F5344CB8AC3E}">
        <p14:creationId xmlns:p14="http://schemas.microsoft.com/office/powerpoint/2010/main" val="19488703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839200" cy="1143000"/>
          </a:xfrm>
        </p:spPr>
        <p:txBody>
          <a:bodyPr/>
          <a:lstStyle/>
          <a:p>
            <a:pPr algn="ctr"/>
            <a:r>
              <a:rPr lang="en-US" dirty="0" smtClean="0"/>
              <a:t>STD Screening for MSM</a:t>
            </a:r>
            <a:br>
              <a:rPr lang="en-US" dirty="0" smtClean="0"/>
            </a:br>
            <a:r>
              <a:rPr lang="en-US" sz="2000" dirty="0" smtClean="0"/>
              <a:t>(Centers for Disease Control and Prevention, 2017c)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16" y="1600200"/>
            <a:ext cx="8610600" cy="4114800"/>
          </a:xfrm>
        </p:spPr>
        <p:txBody>
          <a:bodyPr/>
          <a:lstStyle/>
          <a:p>
            <a:r>
              <a:rPr lang="en-US" dirty="0" smtClean="0"/>
              <a:t>Syphilis: </a:t>
            </a:r>
          </a:p>
          <a:p>
            <a:pPr lvl="1"/>
            <a:r>
              <a:rPr lang="en-US" dirty="0" smtClean="0"/>
              <a:t>At least annual screening; every 3-6 months if at high risk</a:t>
            </a:r>
          </a:p>
          <a:p>
            <a:r>
              <a:rPr lang="en-US" dirty="0" smtClean="0"/>
              <a:t>Herpes: </a:t>
            </a:r>
            <a:endParaRPr lang="en-US" dirty="0"/>
          </a:p>
          <a:p>
            <a:pPr lvl="1"/>
            <a:r>
              <a:rPr lang="en-US" dirty="0" smtClean="0"/>
              <a:t>Type-specific serological test if status unknown or previously undiagnosed genital infection</a:t>
            </a:r>
          </a:p>
          <a:p>
            <a:r>
              <a:rPr lang="en-US" dirty="0" smtClean="0"/>
              <a:t>HIV: </a:t>
            </a:r>
          </a:p>
          <a:p>
            <a:pPr lvl="1"/>
            <a:r>
              <a:rPr lang="en-US" dirty="0" smtClean="0"/>
              <a:t>At least annually if status unknown or negative and patient or patient’s sexual partner has had multiple partners since last test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*High risk = 1. </a:t>
            </a:r>
            <a:r>
              <a:rPr lang="en-US" sz="2000" dirty="0"/>
              <a:t>T</a:t>
            </a:r>
            <a:r>
              <a:rPr lang="en-US" sz="2000" dirty="0" smtClean="0"/>
              <a:t>hose with HIV + persistent risky behavior or, 2. Patients or their sexual partners with multiple partners</a:t>
            </a:r>
          </a:p>
        </p:txBody>
      </p:sp>
    </p:spTree>
    <p:extLst>
      <p:ext uri="{BB962C8B-B14F-4D97-AF65-F5344CB8AC3E}">
        <p14:creationId xmlns:p14="http://schemas.microsoft.com/office/powerpoint/2010/main" val="14156639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839200" cy="1143000"/>
          </a:xfrm>
        </p:spPr>
        <p:txBody>
          <a:bodyPr/>
          <a:lstStyle/>
          <a:p>
            <a:pPr algn="ctr"/>
            <a:r>
              <a:rPr lang="en-US" dirty="0" smtClean="0"/>
              <a:t>STD Screening for MSM</a:t>
            </a:r>
            <a:br>
              <a:rPr lang="en-US" dirty="0" smtClean="0"/>
            </a:br>
            <a:r>
              <a:rPr lang="en-US" sz="2000" dirty="0" smtClean="0"/>
              <a:t>(Centers for Disease Control and Prevention, 2017c)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16" y="1600200"/>
            <a:ext cx="8610600" cy="4114800"/>
          </a:xfrm>
        </p:spPr>
        <p:txBody>
          <a:bodyPr/>
          <a:lstStyle/>
          <a:p>
            <a:r>
              <a:rPr lang="en-US" dirty="0" smtClean="0"/>
              <a:t>Hepatitis B: </a:t>
            </a:r>
          </a:p>
          <a:p>
            <a:pPr lvl="1"/>
            <a:r>
              <a:rPr lang="en-US" dirty="0" smtClean="0"/>
              <a:t>Test all </a:t>
            </a:r>
            <a:r>
              <a:rPr lang="en-US" dirty="0"/>
              <a:t>for </a:t>
            </a:r>
            <a:r>
              <a:rPr lang="en-US" dirty="0" smtClean="0"/>
              <a:t>HBsAg</a:t>
            </a:r>
          </a:p>
          <a:p>
            <a:r>
              <a:rPr lang="en-US" dirty="0" smtClean="0"/>
              <a:t>Hepatitis C: </a:t>
            </a:r>
            <a:endParaRPr lang="en-US" dirty="0"/>
          </a:p>
          <a:p>
            <a:pPr lvl="1"/>
            <a:r>
              <a:rPr lang="en-US" dirty="0" smtClean="0"/>
              <a:t>Test those born </a:t>
            </a:r>
            <a:r>
              <a:rPr lang="en-US" dirty="0"/>
              <a:t>between </a:t>
            </a:r>
            <a:r>
              <a:rPr lang="en-US" dirty="0" smtClean="0"/>
              <a:t>1945-1965</a:t>
            </a:r>
            <a:endParaRPr lang="en-US" dirty="0"/>
          </a:p>
          <a:p>
            <a:pPr lvl="1"/>
            <a:r>
              <a:rPr lang="en-US" dirty="0" smtClean="0"/>
              <a:t>Test those with other risk factors: injection drug </a:t>
            </a:r>
            <a:r>
              <a:rPr lang="en-US" dirty="0"/>
              <a:t>use, </a:t>
            </a:r>
            <a:r>
              <a:rPr lang="en-US" dirty="0" smtClean="0"/>
              <a:t>blood </a:t>
            </a:r>
            <a:r>
              <a:rPr lang="en-US" dirty="0"/>
              <a:t>transfusion before 1992, long term hemodialysis, born to mother with </a:t>
            </a:r>
            <a:r>
              <a:rPr lang="en-US" dirty="0" err="1"/>
              <a:t>Hep</a:t>
            </a:r>
            <a:r>
              <a:rPr lang="en-US" dirty="0"/>
              <a:t>. C, intranasal drug use, receipt of an unregulated tattoo, and other percutaneous exposures</a:t>
            </a:r>
          </a:p>
          <a:p>
            <a:pPr lvl="1"/>
            <a:r>
              <a:rPr lang="en-US" dirty="0" smtClean="0"/>
              <a:t>Test annually + </a:t>
            </a:r>
            <a:r>
              <a:rPr lang="en-US" dirty="0"/>
              <a:t>HIV </a:t>
            </a:r>
            <a:r>
              <a:rPr lang="en-US" dirty="0" smtClean="0"/>
              <a:t>infection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319094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PrEP</a:t>
            </a:r>
            <a:br>
              <a:rPr lang="en-US" dirty="0" smtClean="0"/>
            </a:br>
            <a:r>
              <a:rPr lang="en-US" sz="2000" dirty="0" smtClean="0"/>
              <a:t>(Centers for Disease Control and Prevention, 2017b)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48" y="2133600"/>
            <a:ext cx="8686800" cy="4114800"/>
          </a:xfrm>
        </p:spPr>
        <p:txBody>
          <a:bodyPr/>
          <a:lstStyle/>
          <a:p>
            <a:r>
              <a:rPr lang="en-US" dirty="0" smtClean="0"/>
              <a:t>Pre-Exposure Prophylaxis</a:t>
            </a:r>
          </a:p>
          <a:p>
            <a:r>
              <a:rPr lang="en-US" dirty="0" smtClean="0"/>
              <a:t>Truvada (tenofovir and emtricitabine) </a:t>
            </a:r>
          </a:p>
          <a:p>
            <a:r>
              <a:rPr lang="en-US" dirty="0" smtClean="0"/>
              <a:t>Taken daily to </a:t>
            </a:r>
            <a:r>
              <a:rPr lang="en-US" i="1" dirty="0" smtClean="0"/>
              <a:t>reduce </a:t>
            </a:r>
            <a:r>
              <a:rPr lang="en-US" dirty="0" smtClean="0"/>
              <a:t>the likelihood contracting HIV by more than 90%</a:t>
            </a:r>
          </a:p>
          <a:p>
            <a:r>
              <a:rPr lang="en-US" dirty="0" smtClean="0"/>
              <a:t>Much less effective when not taken daily and consistently and more effective when used with condoms and other safe sex methods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819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1143000"/>
          </a:xfrm>
        </p:spPr>
        <p:txBody>
          <a:bodyPr/>
          <a:lstStyle/>
          <a:p>
            <a:pPr algn="ctr"/>
            <a:r>
              <a:rPr lang="en-US" dirty="0" smtClean="0"/>
              <a:t>A PrEP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4114800"/>
          </a:xfrm>
        </p:spPr>
        <p:txBody>
          <a:bodyPr/>
          <a:lstStyle/>
          <a:p>
            <a:r>
              <a:rPr lang="en-US" dirty="0" smtClean="0"/>
              <a:t>My story: The </a:t>
            </a:r>
            <a:r>
              <a:rPr lang="en-US" smtClean="0"/>
              <a:t>lawyer…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9896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1143000"/>
          </a:xfrm>
        </p:spPr>
        <p:txBody>
          <a:bodyPr/>
          <a:lstStyle/>
          <a:p>
            <a:pPr algn="ctr"/>
            <a:r>
              <a:rPr lang="en-US" dirty="0" smtClean="0"/>
              <a:t>A PrEP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4114800"/>
          </a:xfrm>
        </p:spPr>
        <p:txBody>
          <a:bodyPr/>
          <a:lstStyle/>
          <a:p>
            <a:r>
              <a:rPr lang="en-US" smtClean="0"/>
              <a:t>MSM </a:t>
            </a:r>
            <a:r>
              <a:rPr lang="en-US" dirty="0"/>
              <a:t>focus groups: </a:t>
            </a:r>
            <a:endParaRPr lang="en-US" dirty="0" smtClean="0"/>
          </a:p>
          <a:p>
            <a:pPr lvl="1"/>
            <a:r>
              <a:rPr lang="en-US" dirty="0" smtClean="0"/>
              <a:t>Majority </a:t>
            </a:r>
            <a:r>
              <a:rPr lang="en-US" dirty="0"/>
              <a:t>of men feel that PrEP use means they do not need to use </a:t>
            </a:r>
            <a:r>
              <a:rPr lang="en-US" dirty="0" smtClean="0"/>
              <a:t>condoms (Taylor et al., 2014)</a:t>
            </a:r>
            <a:endParaRPr lang="en-US" dirty="0"/>
          </a:p>
          <a:p>
            <a:r>
              <a:rPr lang="en-US" dirty="0"/>
              <a:t>RN </a:t>
            </a:r>
            <a:r>
              <a:rPr lang="en-US" dirty="0" smtClean="0"/>
              <a:t>Interventions: </a:t>
            </a:r>
          </a:p>
          <a:p>
            <a:pPr lvl="1"/>
            <a:r>
              <a:rPr lang="en-US" dirty="0" smtClean="0"/>
              <a:t>Reinforce </a:t>
            </a:r>
            <a:r>
              <a:rPr lang="en-US" dirty="0"/>
              <a:t>need for safe sex and that PrEP does not prevent other infection!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67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Bisexual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MSMW or WSMW</a:t>
            </a:r>
          </a:p>
          <a:p>
            <a:r>
              <a:rPr lang="en-US" dirty="0" smtClean="0"/>
              <a:t>Identify as having sexual and romantic attraction to both genders  </a:t>
            </a:r>
          </a:p>
          <a:p>
            <a:r>
              <a:rPr lang="en-US" dirty="0" smtClean="0"/>
              <a:t>Degree of attraction to each gender can vary</a:t>
            </a:r>
          </a:p>
          <a:p>
            <a:r>
              <a:rPr lang="en-US" dirty="0" smtClean="0"/>
              <a:t>Common misconception/stigma:</a:t>
            </a:r>
          </a:p>
          <a:p>
            <a:pPr marL="457200" lvl="1" indent="0">
              <a:buNone/>
            </a:pPr>
            <a:r>
              <a:rPr lang="en-US" dirty="0" smtClean="0"/>
              <a:t>“You are just on your way to figuring out if you are gay or straight”</a:t>
            </a:r>
            <a:endParaRPr lang="en-US" dirty="0"/>
          </a:p>
        </p:txBody>
      </p:sp>
      <p:pic>
        <p:nvPicPr>
          <p:cNvPr id="5122" name="Picture 2" descr="Image result for bisexual pride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838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1143000"/>
          </a:xfrm>
        </p:spPr>
        <p:txBody>
          <a:bodyPr/>
          <a:lstStyle/>
          <a:p>
            <a:r>
              <a:rPr lang="en-US" dirty="0" smtClean="0"/>
              <a:t>Barriers Preventing Access to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8077200" cy="4114800"/>
          </a:xfrm>
        </p:spPr>
        <p:txBody>
          <a:bodyPr/>
          <a:lstStyle/>
          <a:p>
            <a:r>
              <a:rPr lang="en-US" dirty="0" smtClean="0"/>
              <a:t>Stigma</a:t>
            </a:r>
          </a:p>
          <a:p>
            <a:r>
              <a:rPr lang="en-US" dirty="0" smtClean="0"/>
              <a:t>Discrimination</a:t>
            </a:r>
          </a:p>
          <a:p>
            <a:r>
              <a:rPr lang="en-US" dirty="0" smtClean="0"/>
              <a:t>Violence </a:t>
            </a:r>
          </a:p>
          <a:p>
            <a:r>
              <a:rPr lang="en-US" dirty="0"/>
              <a:t>R</a:t>
            </a:r>
            <a:r>
              <a:rPr lang="en-US" dirty="0" smtClean="0"/>
              <a:t>ejection </a:t>
            </a:r>
            <a:r>
              <a:rPr lang="en-US" dirty="0"/>
              <a:t>by families and </a:t>
            </a:r>
            <a:r>
              <a:rPr lang="en-US" dirty="0" smtClean="0"/>
              <a:t>communities</a:t>
            </a:r>
          </a:p>
          <a:p>
            <a:r>
              <a:rPr lang="en-US" dirty="0" smtClean="0"/>
              <a:t>Inequality </a:t>
            </a:r>
            <a:r>
              <a:rPr lang="en-US" dirty="0"/>
              <a:t>in the workplace </a:t>
            </a:r>
            <a:endParaRPr lang="en-US" dirty="0" smtClean="0"/>
          </a:p>
          <a:p>
            <a:r>
              <a:rPr lang="en-US" dirty="0" smtClean="0"/>
              <a:t>Inequality in health </a:t>
            </a:r>
            <a:r>
              <a:rPr lang="en-US" dirty="0"/>
              <a:t>insurance </a:t>
            </a:r>
            <a:r>
              <a:rPr lang="en-US" dirty="0" smtClean="0"/>
              <a:t>sectors </a:t>
            </a:r>
          </a:p>
          <a:p>
            <a:r>
              <a:rPr lang="en-US" dirty="0" smtClean="0"/>
              <a:t>Provision </a:t>
            </a:r>
            <a:r>
              <a:rPr lang="en-US" dirty="0"/>
              <a:t>of substandard </a:t>
            </a:r>
            <a:r>
              <a:rPr lang="en-US" dirty="0" smtClean="0"/>
              <a:t>care</a:t>
            </a:r>
          </a:p>
          <a:p>
            <a:r>
              <a:rPr lang="en-US" dirty="0" smtClean="0"/>
              <a:t>Denial </a:t>
            </a:r>
            <a:r>
              <a:rPr lang="en-US" dirty="0"/>
              <a:t>of care because of an individual’s sexual orientation or gender </a:t>
            </a:r>
            <a:r>
              <a:rPr lang="en-US" dirty="0" smtClean="0"/>
              <a:t>identity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(Ranji, Beamesderfer, Kates, &amp; Salganicoff, 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8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Bisexual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r>
              <a:rPr lang="en-US" dirty="0" smtClean="0"/>
              <a:t>Bisexual women have higher rates of depression as compared to lesbians and heterosexual women (Bostwick, 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861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4576" y="6096"/>
            <a:ext cx="6096000" cy="1143000"/>
          </a:xfrm>
        </p:spPr>
        <p:txBody>
          <a:bodyPr/>
          <a:lstStyle/>
          <a:p>
            <a:r>
              <a:rPr lang="en-US" dirty="0" smtClean="0"/>
              <a:t>Queer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4114800"/>
          </a:xfrm>
        </p:spPr>
        <p:txBody>
          <a:bodyPr/>
          <a:lstStyle/>
          <a:p>
            <a:r>
              <a:rPr lang="en-US" dirty="0" smtClean="0"/>
              <a:t>“Dictionary” definition: Abnormal or strange</a:t>
            </a:r>
          </a:p>
          <a:p>
            <a:r>
              <a:rPr lang="en-US" dirty="0" smtClean="0"/>
              <a:t>History of use as a word showing hate toward those who do not conform to dominant norms of gender and sexuality </a:t>
            </a:r>
          </a:p>
          <a:p>
            <a:r>
              <a:rPr lang="en-US" dirty="0" smtClean="0"/>
              <a:t>For LGBTQIA community:</a:t>
            </a:r>
          </a:p>
          <a:p>
            <a:pPr lvl="1"/>
            <a:r>
              <a:rPr lang="en-US" dirty="0" smtClean="0"/>
              <a:t>A reclaimed term of empowerment (inside of the community) </a:t>
            </a:r>
          </a:p>
          <a:p>
            <a:pPr lvl="1"/>
            <a:r>
              <a:rPr lang="en-US" dirty="0" smtClean="0"/>
              <a:t>The pride involved in not conforming to gender or sexuality expectations</a:t>
            </a:r>
          </a:p>
          <a:p>
            <a:pPr lvl="1"/>
            <a:r>
              <a:rPr lang="en-US" dirty="0" smtClean="0"/>
              <a:t>An identity</a:t>
            </a:r>
          </a:p>
          <a:p>
            <a:pPr lvl="1"/>
            <a:r>
              <a:rPr lang="en-US" dirty="0" smtClean="0"/>
              <a:t>Often has socio-political connotations</a:t>
            </a:r>
          </a:p>
          <a:p>
            <a:r>
              <a:rPr lang="en-US" dirty="0" smtClean="0"/>
              <a:t>RN recommendation: Do not use unless the client uses first!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641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r>
              <a:rPr lang="en-US" dirty="0" smtClean="0"/>
              <a:t>Exploring one’s gender identity and expression</a:t>
            </a:r>
          </a:p>
          <a:p>
            <a:pPr marL="0" indent="0">
              <a:buNone/>
            </a:pPr>
            <a:r>
              <a:rPr lang="en-US" dirty="0" smtClean="0"/>
              <a:t>and/or</a:t>
            </a:r>
          </a:p>
          <a:p>
            <a:r>
              <a:rPr lang="en-US" dirty="0" smtClean="0"/>
              <a:t>Exploring one’s sexual orientation</a:t>
            </a:r>
          </a:p>
          <a:p>
            <a:endParaRPr lang="en-US" dirty="0"/>
          </a:p>
          <a:p>
            <a:r>
              <a:rPr lang="en-US" dirty="0" smtClean="0"/>
              <a:t>Interventions: </a:t>
            </a:r>
          </a:p>
          <a:p>
            <a:pPr lvl="1"/>
            <a:r>
              <a:rPr lang="en-US" dirty="0" smtClean="0"/>
              <a:t>Provide a supportive and open environment</a:t>
            </a:r>
          </a:p>
          <a:p>
            <a:pPr lvl="1"/>
            <a:r>
              <a:rPr lang="en-US" dirty="0" smtClean="0"/>
              <a:t>Create a school-based or web-based LGBTQIA inclusive sex education program for all youth (Pingel, Thomas, Harmell, </a:t>
            </a:r>
            <a:r>
              <a:rPr lang="en-US" dirty="0"/>
              <a:t>&amp; </a:t>
            </a:r>
            <a:r>
              <a:rPr lang="en-US" dirty="0" smtClean="0"/>
              <a:t>Bauermeister, 2013)</a:t>
            </a:r>
          </a:p>
        </p:txBody>
      </p:sp>
    </p:spTree>
    <p:extLst>
      <p:ext uri="{BB962C8B-B14F-4D97-AF65-F5344CB8AC3E}">
        <p14:creationId xmlns:p14="http://schemas.microsoft.com/office/powerpoint/2010/main" val="18952259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8064" y="457200"/>
            <a:ext cx="6096000" cy="1143000"/>
          </a:xfrm>
        </p:spPr>
        <p:txBody>
          <a:bodyPr/>
          <a:lstStyle/>
          <a:p>
            <a:r>
              <a:rPr lang="en-US" dirty="0" smtClean="0"/>
              <a:t>Intersex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464" y="1295400"/>
            <a:ext cx="8610600" cy="4114800"/>
          </a:xfrm>
        </p:spPr>
        <p:txBody>
          <a:bodyPr/>
          <a:lstStyle/>
          <a:p>
            <a:r>
              <a:rPr lang="en-US" dirty="0" smtClean="0"/>
              <a:t>Those who have primary and/or secondary sex traits of both male and female genders</a:t>
            </a:r>
          </a:p>
          <a:p>
            <a:r>
              <a:rPr lang="en-US" dirty="0" smtClean="0"/>
              <a:t>It is not socially acceptable to use the term </a:t>
            </a:r>
            <a:r>
              <a:rPr lang="en-US" i="1" dirty="0" smtClean="0"/>
              <a:t>hermaphrodite</a:t>
            </a:r>
          </a:p>
          <a:p>
            <a:r>
              <a:rPr lang="en-US" dirty="0" smtClean="0"/>
              <a:t>Disorders of Sex Development (DSD) – A controversial term</a:t>
            </a:r>
          </a:p>
          <a:p>
            <a:r>
              <a:rPr lang="en-US" dirty="0"/>
              <a:t>R</a:t>
            </a:r>
            <a:r>
              <a:rPr lang="en-US" dirty="0" smtClean="0"/>
              <a:t>esearch is insufficient concerning the benefit of early gender assignment surgery (Diamond &amp; Garland, 2014)</a:t>
            </a:r>
          </a:p>
          <a:p>
            <a:r>
              <a:rPr lang="en-US" dirty="0" smtClean="0"/>
              <a:t>Recommendation is to delay cosmetic surgery until the patient can appropriately consent (Diamond &amp; Garland, 2014)</a:t>
            </a:r>
          </a:p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4" name="AutoShape 6" descr="Image result for intersex pride symb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Image result for intersex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4137"/>
            <a:ext cx="2831524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5656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25" y="1447800"/>
            <a:ext cx="8534400" cy="4114800"/>
          </a:xfrm>
        </p:spPr>
        <p:txBody>
          <a:bodyPr/>
          <a:lstStyle/>
          <a:p>
            <a:r>
              <a:rPr lang="en-US" dirty="0" smtClean="0"/>
              <a:t>A cisgender, heterosexual person who supports LGBTQIA social equality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(Cisgender: Gender identity = socially recognized sex)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Image result for ally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401955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0232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sexual orientation </a:t>
            </a:r>
          </a:p>
          <a:p>
            <a:r>
              <a:rPr lang="en-US" dirty="0" smtClean="0"/>
              <a:t>One who feels lack of attraction or desire for a sexual partner</a:t>
            </a:r>
          </a:p>
          <a:p>
            <a:r>
              <a:rPr lang="en-US" dirty="0" smtClean="0"/>
              <a:t>Differs from the practice of celibacy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2" descr="Image result for asexual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77767"/>
            <a:ext cx="2892425" cy="28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5334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Pansexual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r>
              <a:rPr lang="en-US" dirty="0" smtClean="0"/>
              <a:t>AKA omnisexual</a:t>
            </a:r>
          </a:p>
          <a:p>
            <a:r>
              <a:rPr lang="en-US" dirty="0" smtClean="0"/>
              <a:t>Those who have romantic or sexual desire for others of all genders and sexuality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8" name="Picture 4" descr="Image result for pansexual pride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4705889"/>
            <a:ext cx="3044825" cy="167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6764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981200"/>
            <a:ext cx="8686800" cy="1143000"/>
          </a:xfrm>
        </p:spPr>
        <p:txBody>
          <a:bodyPr/>
          <a:lstStyle/>
          <a:p>
            <a:r>
              <a:rPr lang="en-US" dirty="0" smtClean="0"/>
              <a:t>Disparity and Other Difficulties…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506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r>
              <a:rPr lang="en-US" dirty="0" smtClean="0"/>
              <a:t>Research by Hatzenbuehler and McLaughlin (2014)</a:t>
            </a:r>
          </a:p>
          <a:p>
            <a:r>
              <a:rPr lang="en-US" dirty="0" smtClean="0"/>
              <a:t>Tested LGB youth exposed to structural stigma</a:t>
            </a:r>
          </a:p>
          <a:p>
            <a:pPr lvl="1"/>
            <a:r>
              <a:rPr lang="en-US" dirty="0" smtClean="0"/>
              <a:t>Structural stigma = stigma encoded into state legislation.</a:t>
            </a:r>
          </a:p>
          <a:p>
            <a:pPr lvl="1"/>
            <a:r>
              <a:rPr lang="en-US" dirty="0" smtClean="0"/>
              <a:t>Example: no marriage equality laws</a:t>
            </a:r>
          </a:p>
          <a:p>
            <a:r>
              <a:rPr lang="en-US" dirty="0" smtClean="0"/>
              <a:t>Conclusion: LBP youth living in states with structural stigma experience cortisol blunting reminiscent of post-traumatic stress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6452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067800" cy="1143000"/>
          </a:xfrm>
        </p:spPr>
        <p:txBody>
          <a:bodyPr/>
          <a:lstStyle/>
          <a:p>
            <a:pPr algn="ctr"/>
            <a:r>
              <a:rPr lang="en-US" dirty="0" smtClean="0"/>
              <a:t>Healthy People 2020 – LGBT Disparity</a:t>
            </a:r>
            <a:br>
              <a:rPr lang="en-US" dirty="0" smtClean="0"/>
            </a:br>
            <a:r>
              <a:rPr lang="en-US" sz="2800" b="0" dirty="0" smtClean="0">
                <a:solidFill>
                  <a:srgbClr val="009999"/>
                </a:solidFill>
                <a:latin typeface="Arial"/>
                <a:ea typeface="+mn-ea"/>
                <a:cs typeface="+mn-cs"/>
              </a:rPr>
              <a:t>(U.S. Department of Health and Human Services, 2017)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r>
              <a:rPr lang="en-US" dirty="0" smtClean="0"/>
              <a:t>Increased rate of suicide and homelessness (LGBT youth)</a:t>
            </a:r>
          </a:p>
          <a:p>
            <a:r>
              <a:rPr lang="en-US" dirty="0" smtClean="0"/>
              <a:t>Increased rate of HIV infection (gay men) </a:t>
            </a:r>
          </a:p>
          <a:p>
            <a:pPr lvl="1"/>
            <a:r>
              <a:rPr lang="en-US" dirty="0" smtClean="0"/>
              <a:t>Especially men of color</a:t>
            </a:r>
          </a:p>
          <a:p>
            <a:r>
              <a:rPr lang="en-US" dirty="0" smtClean="0"/>
              <a:t>Increased risk of obesity (lesbian and bisexual females)</a:t>
            </a:r>
          </a:p>
          <a:p>
            <a:r>
              <a:rPr lang="en-US" dirty="0" smtClean="0"/>
              <a:t>Less likely to have preventative cancer services (lesbians)</a:t>
            </a:r>
          </a:p>
          <a:p>
            <a:r>
              <a:rPr lang="en-US" dirty="0" smtClean="0"/>
              <a:t>Increased use of tobacco, alcohol, and drugs (all LGBT)</a:t>
            </a:r>
          </a:p>
        </p:txBody>
      </p:sp>
    </p:spTree>
    <p:extLst>
      <p:ext uri="{BB962C8B-B14F-4D97-AF65-F5344CB8AC3E}">
        <p14:creationId xmlns:p14="http://schemas.microsoft.com/office/powerpoint/2010/main" val="105848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2362200"/>
            <a:ext cx="6400800" cy="1143000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S</a:t>
            </a:r>
            <a:r>
              <a:rPr lang="en-US" dirty="0" smtClean="0"/>
              <a:t>hould Nurses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976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Healthy People 2020 – LGBT  </a:t>
            </a:r>
            <a:r>
              <a:rPr lang="en-US" dirty="0"/>
              <a:t>Disparity</a:t>
            </a:r>
            <a:br>
              <a:rPr lang="en-US" dirty="0"/>
            </a:br>
            <a:r>
              <a:rPr lang="en-US" sz="2800" b="0" dirty="0" smtClean="0">
                <a:solidFill>
                  <a:srgbClr val="009999"/>
                </a:solidFill>
                <a:latin typeface="Arial"/>
              </a:rPr>
              <a:t>(U.S. Department of Health and Human Services, </a:t>
            </a:r>
            <a:r>
              <a:rPr lang="en-US" sz="2800" b="0" dirty="0">
                <a:solidFill>
                  <a:srgbClr val="009999"/>
                </a:solidFill>
                <a:latin typeface="Arial"/>
              </a:rPr>
              <a:t>2017)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114800"/>
          </a:xfrm>
        </p:spPr>
        <p:txBody>
          <a:bodyPr/>
          <a:lstStyle/>
          <a:p>
            <a:r>
              <a:rPr lang="en-US" dirty="0" smtClean="0"/>
              <a:t>Increased HIV/STD, victimization, mental health issues, suicide (transgendered people)</a:t>
            </a:r>
          </a:p>
          <a:p>
            <a:r>
              <a:rPr lang="en-US" dirty="0" smtClean="0"/>
              <a:t>Less likely to have health insurance (transgendered people)</a:t>
            </a:r>
          </a:p>
          <a:p>
            <a:r>
              <a:rPr lang="en-US" dirty="0" smtClean="0"/>
              <a:t>Increased isolation, lack of social services, culturally competent providers (elderly LGBT)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288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6096000" cy="1143000"/>
          </a:xfrm>
        </p:spPr>
        <p:txBody>
          <a:bodyPr/>
          <a:lstStyle/>
          <a:p>
            <a:r>
              <a:rPr lang="en-US" dirty="0" smtClean="0"/>
              <a:t>What is your gender?</a:t>
            </a:r>
            <a:endParaRPr lang="en-US" dirty="0"/>
          </a:p>
        </p:txBody>
      </p:sp>
      <p:pic>
        <p:nvPicPr>
          <p:cNvPr id="3074" name="Picture 2" descr="Image result for intersex symbol prid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5791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1720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81000"/>
            <a:ext cx="6096000" cy="1143000"/>
          </a:xfrm>
        </p:spPr>
        <p:txBody>
          <a:bodyPr/>
          <a:lstStyle/>
          <a:p>
            <a:pPr algn="ctr"/>
            <a:r>
              <a:rPr lang="en-US" dirty="0" smtClean="0"/>
              <a:t>Transgender Disparity</a:t>
            </a:r>
            <a:br>
              <a:rPr lang="en-US" dirty="0" smtClean="0"/>
            </a:br>
            <a:r>
              <a:rPr lang="en-US" sz="2800" dirty="0" smtClean="0"/>
              <a:t>(Singh &amp; Dickey, 2016)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114800"/>
          </a:xfrm>
        </p:spPr>
        <p:txBody>
          <a:bodyPr/>
          <a:lstStyle/>
          <a:p>
            <a:r>
              <a:rPr lang="en-US" dirty="0" smtClean="0"/>
              <a:t>Increased risk for suicide, anxiety, depression, substance abuse, HIV/AIDS</a:t>
            </a:r>
          </a:p>
          <a:p>
            <a:r>
              <a:rPr lang="en-US" dirty="0" smtClean="0"/>
              <a:t>Youth: bullying and harassment in school leading to poor academic outcomes and drop-out</a:t>
            </a:r>
          </a:p>
          <a:p>
            <a:r>
              <a:rPr lang="en-US" dirty="0" smtClean="0"/>
              <a:t>Trans* people of color: Increased homelessness, job discrimination, and mental health issues</a:t>
            </a:r>
          </a:p>
        </p:txBody>
      </p:sp>
    </p:spTree>
    <p:extLst>
      <p:ext uri="{BB962C8B-B14F-4D97-AF65-F5344CB8AC3E}">
        <p14:creationId xmlns:p14="http://schemas.microsoft.com/office/powerpoint/2010/main" val="3003361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pPr algn="ctr"/>
            <a:r>
              <a:rPr lang="en-US" dirty="0" smtClean="0"/>
              <a:t>Guidelines For Care</a:t>
            </a:r>
            <a:br>
              <a:rPr lang="en-US" dirty="0" smtClean="0"/>
            </a:br>
            <a:r>
              <a:rPr lang="en-US" sz="2800" dirty="0" smtClean="0"/>
              <a:t>(</a:t>
            </a:r>
            <a:r>
              <a:rPr lang="en-US" sz="2800" dirty="0" err="1" smtClean="0"/>
              <a:t>Sedlack</a:t>
            </a:r>
            <a:r>
              <a:rPr lang="en-US" sz="2800" dirty="0" smtClean="0"/>
              <a:t>, </a:t>
            </a:r>
            <a:r>
              <a:rPr lang="en-US" sz="2800" dirty="0" err="1" smtClean="0"/>
              <a:t>Veney</a:t>
            </a:r>
            <a:r>
              <a:rPr lang="en-US" sz="2800" dirty="0" smtClean="0"/>
              <a:t>, &amp; O’Bryan </a:t>
            </a:r>
            <a:r>
              <a:rPr lang="en-US" sz="2800" dirty="0" err="1" smtClean="0"/>
              <a:t>Doheny</a:t>
            </a:r>
            <a:r>
              <a:rPr lang="en-US" sz="2800" dirty="0" smtClean="0"/>
              <a:t>, 2016)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114800"/>
          </a:xfrm>
        </p:spPr>
        <p:txBody>
          <a:bodyPr/>
          <a:lstStyle/>
          <a:p>
            <a:r>
              <a:rPr lang="en-US" dirty="0" smtClean="0"/>
              <a:t>Hormone prescribing: The Endocrine Society</a:t>
            </a:r>
          </a:p>
          <a:p>
            <a:r>
              <a:rPr lang="en-US" dirty="0" smtClean="0"/>
              <a:t>Overall care guidelines: WPATH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936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pPr algn="ctr"/>
            <a:r>
              <a:rPr lang="en-US" dirty="0" smtClean="0"/>
              <a:t>Introducing the WPATH</a:t>
            </a:r>
            <a:br>
              <a:rPr lang="en-US" dirty="0" smtClean="0"/>
            </a:br>
            <a:r>
              <a:rPr lang="en-US" sz="2800" dirty="0" smtClean="0"/>
              <a:t>(WPATH, 2011-current revision)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4114800"/>
          </a:xfrm>
        </p:spPr>
        <p:txBody>
          <a:bodyPr/>
          <a:lstStyle/>
          <a:p>
            <a:r>
              <a:rPr lang="en-US" dirty="0" smtClean="0"/>
              <a:t>World Professional Association for Transgender Health</a:t>
            </a:r>
          </a:p>
          <a:p>
            <a:r>
              <a:rPr lang="en-US" dirty="0" smtClean="0"/>
              <a:t>Interdisciplinary</a:t>
            </a:r>
          </a:p>
          <a:p>
            <a:r>
              <a:rPr lang="en-US" dirty="0" smtClean="0"/>
              <a:t>Mission: To promote evidence based care, education, research, advocacy, public policy, and respect in transgender health</a:t>
            </a:r>
          </a:p>
          <a:p>
            <a:r>
              <a:rPr lang="en-US" dirty="0" smtClean="0"/>
              <a:t>Annual conferences</a:t>
            </a:r>
          </a:p>
          <a:p>
            <a:r>
              <a:rPr lang="en-US" dirty="0" smtClean="0"/>
              <a:t>Clinical training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186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839200" cy="1143000"/>
          </a:xfrm>
        </p:spPr>
        <p:txBody>
          <a:bodyPr/>
          <a:lstStyle/>
          <a:p>
            <a:pPr algn="ctr"/>
            <a:r>
              <a:rPr lang="en-US" dirty="0" smtClean="0"/>
              <a:t>Transgender Terms</a:t>
            </a:r>
            <a:br>
              <a:rPr lang="en-US" dirty="0" smtClean="0"/>
            </a:br>
            <a:r>
              <a:rPr lang="en-US" sz="2800" dirty="0" smtClean="0"/>
              <a:t>(University of California, 2017)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839200" cy="4114800"/>
          </a:xfrm>
        </p:spPr>
        <p:txBody>
          <a:bodyPr/>
          <a:lstStyle/>
          <a:p>
            <a:r>
              <a:rPr lang="en-US" dirty="0" smtClean="0"/>
              <a:t>Transsexual </a:t>
            </a:r>
            <a:r>
              <a:rPr lang="en-US" dirty="0"/>
              <a:t>– Lives opposite gender as birth. Often refers to a trans* person pursuing gender confirmation (sex reassignment)</a:t>
            </a:r>
          </a:p>
          <a:p>
            <a:r>
              <a:rPr lang="en-US" dirty="0" smtClean="0"/>
              <a:t>Transgender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person whose gender expression does not match society’s birth sex expectation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Outside of the binary male/female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No or multiple genders</a:t>
            </a:r>
          </a:p>
          <a:p>
            <a:r>
              <a:rPr lang="en-US" dirty="0" smtClean="0"/>
              <a:t>Gender queer/gender non-conforming – gender identity or expression outside of dominant society norms</a:t>
            </a:r>
          </a:p>
        </p:txBody>
      </p:sp>
    </p:spTree>
    <p:extLst>
      <p:ext uri="{BB962C8B-B14F-4D97-AF65-F5344CB8AC3E}">
        <p14:creationId xmlns:p14="http://schemas.microsoft.com/office/powerpoint/2010/main" val="42782763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/>
          <a:lstStyle/>
          <a:p>
            <a:pPr algn="ctr"/>
            <a:r>
              <a:rPr lang="en-US" dirty="0" smtClean="0"/>
              <a:t>Transgender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763000" cy="4114800"/>
          </a:xfrm>
        </p:spPr>
        <p:txBody>
          <a:bodyPr/>
          <a:lstStyle/>
          <a:p>
            <a:r>
              <a:rPr lang="en-US" dirty="0" smtClean="0"/>
              <a:t>Trans* man = FtM (female to male) or F2M</a:t>
            </a:r>
          </a:p>
          <a:p>
            <a:r>
              <a:rPr lang="en-US" dirty="0" smtClean="0"/>
              <a:t>Trans* woman = MtF (male to female) or M2F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Please do not use the term “tranny”!</a:t>
            </a:r>
          </a:p>
          <a:p>
            <a:pPr lvl="1"/>
            <a:r>
              <a:rPr lang="en-US" dirty="0" smtClean="0"/>
              <a:t>Inappropriate slang</a:t>
            </a:r>
          </a:p>
          <a:p>
            <a:pPr lvl="1"/>
            <a:r>
              <a:rPr lang="en-US" dirty="0" smtClean="0"/>
              <a:t>Term of hate and oppression</a:t>
            </a:r>
            <a:endParaRPr lang="en-US" dirty="0"/>
          </a:p>
          <a:p>
            <a:r>
              <a:rPr lang="en-US" dirty="0" smtClean="0"/>
              <a:t>Transitioning – the process of changing from one gender to another (University of California, 2017)</a:t>
            </a:r>
          </a:p>
          <a:p>
            <a:pPr lvl="1"/>
            <a:r>
              <a:rPr lang="en-US" dirty="0" smtClean="0"/>
              <a:t>Medical – hormones, surgery, speech therapy</a:t>
            </a:r>
          </a:p>
          <a:p>
            <a:pPr lvl="1"/>
            <a:r>
              <a:rPr lang="en-US" dirty="0" smtClean="0"/>
              <a:t>Social – pronoun use, name use</a:t>
            </a:r>
          </a:p>
          <a:p>
            <a:pPr lvl="1"/>
            <a:r>
              <a:rPr lang="en-US" dirty="0" smtClean="0"/>
              <a:t>Legal – name change, gender change on documents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332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153400" cy="1143000"/>
          </a:xfrm>
        </p:spPr>
        <p:txBody>
          <a:bodyPr/>
          <a:lstStyle/>
          <a:p>
            <a:r>
              <a:rPr lang="en-US" dirty="0" smtClean="0"/>
              <a:t>Not Related to Gender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467600" cy="4114800"/>
          </a:xfrm>
        </p:spPr>
        <p:txBody>
          <a:bodyPr/>
          <a:lstStyle/>
          <a:p>
            <a:r>
              <a:rPr lang="en-US" dirty="0" smtClean="0"/>
              <a:t>Cross-dresser</a:t>
            </a:r>
          </a:p>
          <a:p>
            <a:pPr lvl="1"/>
            <a:r>
              <a:rPr lang="en-US" dirty="0" smtClean="0"/>
              <a:t>Transvestite has a negative connotation as a former mental health diagnosis term. Please do not use.</a:t>
            </a:r>
          </a:p>
          <a:p>
            <a:r>
              <a:rPr lang="en-US" dirty="0" smtClean="0"/>
              <a:t>Drag king</a:t>
            </a:r>
          </a:p>
          <a:p>
            <a:r>
              <a:rPr lang="en-US" dirty="0" smtClean="0"/>
              <a:t>Drag queen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103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Trans*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114800"/>
          </a:xfrm>
        </p:spPr>
        <p:txBody>
          <a:bodyPr/>
          <a:lstStyle/>
          <a:p>
            <a:r>
              <a:rPr lang="en-US" dirty="0" smtClean="0"/>
              <a:t>Gender non-conforming – Gender identity outside of dominant social norm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Vs.</a:t>
            </a:r>
          </a:p>
          <a:p>
            <a:endParaRPr lang="en-US" dirty="0"/>
          </a:p>
          <a:p>
            <a:r>
              <a:rPr lang="en-US" dirty="0" smtClean="0"/>
              <a:t>Gender dysphoria – Refers to the distress caused by gender non-conformity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276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696200" cy="1143000"/>
          </a:xfrm>
        </p:spPr>
        <p:txBody>
          <a:bodyPr/>
          <a:lstStyle/>
          <a:p>
            <a:r>
              <a:rPr lang="en-US" dirty="0" smtClean="0"/>
              <a:t>The Trans* Healthcare 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4114800"/>
          </a:xfrm>
        </p:spPr>
        <p:txBody>
          <a:bodyPr/>
          <a:lstStyle/>
          <a:p>
            <a:r>
              <a:rPr lang="en-US" dirty="0" smtClean="0"/>
              <a:t>Diagnosis: Gender dysphoric disorder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trans* person must be diagnosed as “disordered” in order to receive medical treatment.  Does this concept further stigmatize the transgendered population?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**Stigma of pathologizing of trans* people is a barrier to care (Singh &amp; Dickey, 2016)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Solution??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3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91600" cy="1143000"/>
          </a:xfrm>
        </p:spPr>
        <p:txBody>
          <a:bodyPr/>
          <a:lstStyle/>
          <a:p>
            <a:r>
              <a:rPr lang="en-US" dirty="0" smtClean="0"/>
              <a:t>Let’s Start with Cultural Competence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Definition: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“Having the knowledge, abilities, and skills to deliver care congruent with the patient’s cultural belief and practices” (Purnell, 2013, p. 7)</a:t>
            </a:r>
          </a:p>
        </p:txBody>
      </p:sp>
    </p:spTree>
    <p:extLst>
      <p:ext uri="{BB962C8B-B14F-4D97-AF65-F5344CB8AC3E}">
        <p14:creationId xmlns:p14="http://schemas.microsoft.com/office/powerpoint/2010/main" val="4049626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pPr algn="ctr"/>
            <a:r>
              <a:rPr lang="en-US" dirty="0" smtClean="0"/>
              <a:t>Gender </a:t>
            </a:r>
            <a:r>
              <a:rPr lang="en-US" dirty="0"/>
              <a:t>D</a:t>
            </a:r>
            <a:r>
              <a:rPr lang="en-US" dirty="0" smtClean="0"/>
              <a:t>ysphoria and Other Complicating Mental Health Issues</a:t>
            </a:r>
            <a:br>
              <a:rPr lang="en-US" dirty="0" smtClean="0"/>
            </a:br>
            <a:r>
              <a:rPr lang="en-US" sz="2800" b="0" dirty="0" smtClean="0"/>
              <a:t>(WPATH, 2011-current revision)</a:t>
            </a:r>
            <a:endParaRPr lang="en-US" sz="28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5334000" cy="639762"/>
          </a:xfrm>
        </p:spPr>
        <p:txBody>
          <a:bodyPr/>
          <a:lstStyle/>
          <a:p>
            <a:r>
              <a:rPr lang="en-US" dirty="0"/>
              <a:t>Trans* people </a:t>
            </a:r>
            <a:r>
              <a:rPr lang="en-US" dirty="0" smtClean="0"/>
              <a:t>can experience: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Substance abuse</a:t>
            </a:r>
          </a:p>
          <a:p>
            <a:r>
              <a:rPr lang="en-US" dirty="0" smtClean="0"/>
              <a:t>Chronic minority stress</a:t>
            </a:r>
          </a:p>
          <a:p>
            <a:r>
              <a:rPr lang="en-US" dirty="0" smtClean="0"/>
              <a:t>Anxiety</a:t>
            </a:r>
          </a:p>
          <a:p>
            <a:r>
              <a:rPr lang="en-US" dirty="0" smtClean="0"/>
              <a:t>Depression</a:t>
            </a:r>
          </a:p>
          <a:p>
            <a:r>
              <a:rPr lang="en-US" dirty="0" smtClean="0"/>
              <a:t>Self-harm</a:t>
            </a:r>
          </a:p>
          <a:p>
            <a:r>
              <a:rPr lang="en-US" dirty="0" smtClean="0"/>
              <a:t>History of abuse and neglect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Compulsivity</a:t>
            </a:r>
            <a:endParaRPr lang="en-US" dirty="0"/>
          </a:p>
          <a:p>
            <a:r>
              <a:rPr lang="en-US" dirty="0"/>
              <a:t>Sexual </a:t>
            </a:r>
            <a:r>
              <a:rPr lang="en-US" dirty="0" smtClean="0"/>
              <a:t>concerns</a:t>
            </a:r>
          </a:p>
          <a:p>
            <a:r>
              <a:rPr lang="en-US" dirty="0" smtClean="0"/>
              <a:t>Personality disorders</a:t>
            </a:r>
          </a:p>
          <a:p>
            <a:r>
              <a:rPr lang="en-US" dirty="0" smtClean="0"/>
              <a:t>Eating disorders</a:t>
            </a:r>
          </a:p>
          <a:p>
            <a:r>
              <a:rPr lang="en-US" dirty="0" smtClean="0"/>
              <a:t>Psychotic disorders</a:t>
            </a:r>
          </a:p>
          <a:p>
            <a:r>
              <a:rPr lang="en-US" dirty="0" smtClean="0"/>
              <a:t>Autistic spectrum disorders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577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1143000"/>
          </a:xfrm>
        </p:spPr>
        <p:txBody>
          <a:bodyPr/>
          <a:lstStyle/>
          <a:p>
            <a:pPr algn="ctr"/>
            <a:r>
              <a:rPr lang="en-US" dirty="0" smtClean="0"/>
              <a:t>Adolescents</a:t>
            </a:r>
            <a:br>
              <a:rPr lang="en-US" dirty="0" smtClean="0"/>
            </a:br>
            <a:r>
              <a:rPr lang="en-US" sz="2800" dirty="0" smtClean="0"/>
              <a:t>(WPATH, 2011-current revision)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4114800"/>
          </a:xfrm>
        </p:spPr>
        <p:txBody>
          <a:bodyPr/>
          <a:lstStyle/>
          <a:p>
            <a:r>
              <a:rPr lang="en-US" dirty="0" smtClean="0"/>
              <a:t>Gender dysphoria can be confused with psychosis</a:t>
            </a:r>
          </a:p>
          <a:p>
            <a:r>
              <a:rPr lang="en-US" dirty="0" smtClean="0"/>
              <a:t>Comorbidities often found: anxiety, depression, oppositional defiant, autistic spectrum disorders</a:t>
            </a:r>
          </a:p>
          <a:p>
            <a:r>
              <a:rPr lang="en-US" dirty="0" smtClean="0"/>
              <a:t>Family needs psychosocial support</a:t>
            </a:r>
          </a:p>
          <a:p>
            <a:r>
              <a:rPr lang="en-US" dirty="0" smtClean="0"/>
              <a:t>Interventions may include puberty suppressing hormones</a:t>
            </a:r>
          </a:p>
          <a:p>
            <a:r>
              <a:rPr lang="en-US" dirty="0" smtClean="0"/>
              <a:t>Educate the community (schools, camps, courts, teachers etc.) </a:t>
            </a:r>
          </a:p>
          <a:p>
            <a:r>
              <a:rPr lang="en-US" dirty="0" smtClean="0"/>
              <a:t>Peer support groups</a:t>
            </a:r>
          </a:p>
          <a:p>
            <a:r>
              <a:rPr lang="en-US" dirty="0" smtClean="0"/>
              <a:t>Do not impose a male/female binary view on gender</a:t>
            </a:r>
          </a:p>
          <a:p>
            <a:r>
              <a:rPr lang="en-US" dirty="0"/>
              <a:t>E</a:t>
            </a:r>
            <a:r>
              <a:rPr lang="en-US" dirty="0" smtClean="0"/>
              <a:t>ncourage role change exploration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59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305800" cy="1143000"/>
          </a:xfrm>
        </p:spPr>
        <p:txBody>
          <a:bodyPr/>
          <a:lstStyle/>
          <a:p>
            <a:pPr algn="ctr"/>
            <a:r>
              <a:rPr lang="en-US" dirty="0" smtClean="0"/>
              <a:t>Trans* Therapeutic Modalities</a:t>
            </a:r>
            <a:br>
              <a:rPr lang="en-US" dirty="0" smtClean="0"/>
            </a:br>
            <a:r>
              <a:rPr lang="en-US" sz="2800" dirty="0" smtClean="0"/>
              <a:t>(WPATH, 2011-current revision)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34312"/>
            <a:ext cx="8305800" cy="4114800"/>
          </a:xfrm>
        </p:spPr>
        <p:txBody>
          <a:bodyPr/>
          <a:lstStyle/>
          <a:p>
            <a:r>
              <a:rPr lang="en-US" dirty="0" smtClean="0"/>
              <a:t>Surgery</a:t>
            </a:r>
          </a:p>
          <a:p>
            <a:r>
              <a:rPr lang="en-US" dirty="0" smtClean="0"/>
              <a:t>Hormone therapy</a:t>
            </a:r>
          </a:p>
          <a:p>
            <a:pPr lvl="1"/>
            <a:r>
              <a:rPr lang="en-US" dirty="0" smtClean="0"/>
              <a:t>Average transition takes 2 years</a:t>
            </a:r>
          </a:p>
          <a:p>
            <a:pPr lvl="1"/>
            <a:r>
              <a:rPr lang="en-US" dirty="0" smtClean="0"/>
              <a:t>Highly individual in duration and extent to transition</a:t>
            </a:r>
          </a:p>
          <a:p>
            <a:r>
              <a:rPr lang="en-US" dirty="0" smtClean="0"/>
              <a:t>Voice and speech therapy</a:t>
            </a:r>
          </a:p>
          <a:p>
            <a:r>
              <a:rPr lang="en-US" dirty="0"/>
              <a:t>Change in gender role – living in role consistent with gender identity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0845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pPr algn="ctr"/>
            <a:r>
              <a:rPr lang="en-US" dirty="0" smtClean="0"/>
              <a:t>Trans* Therapeutic Modalities</a:t>
            </a:r>
            <a:br>
              <a:rPr lang="en-US" dirty="0" smtClean="0"/>
            </a:br>
            <a:r>
              <a:rPr lang="en-US" sz="2800" dirty="0" smtClean="0"/>
              <a:t>(WPATH, 2011-current revision)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49552"/>
            <a:ext cx="8686800" cy="4114800"/>
          </a:xfrm>
        </p:spPr>
        <p:txBody>
          <a:bodyPr/>
          <a:lstStyle/>
          <a:p>
            <a:r>
              <a:rPr lang="en-US" dirty="0"/>
              <a:t>Mental health </a:t>
            </a:r>
            <a:r>
              <a:rPr lang="en-US" dirty="0" smtClean="0"/>
              <a:t>counseling helps to:</a:t>
            </a:r>
          </a:p>
          <a:p>
            <a:pPr lvl="1"/>
            <a:r>
              <a:rPr lang="en-US" dirty="0" smtClean="0"/>
              <a:t>Explore gender identity</a:t>
            </a:r>
            <a:r>
              <a:rPr lang="en-US" dirty="0"/>
              <a:t>, role, </a:t>
            </a:r>
            <a:r>
              <a:rPr lang="en-US" dirty="0" smtClean="0"/>
              <a:t>expression</a:t>
            </a:r>
            <a:endParaRPr lang="en-US" dirty="0"/>
          </a:p>
          <a:p>
            <a:pPr lvl="1"/>
            <a:r>
              <a:rPr lang="en-US" dirty="0" smtClean="0"/>
              <a:t>Work on consequences of stigma and dysphoria</a:t>
            </a:r>
            <a:endParaRPr lang="en-US" dirty="0"/>
          </a:p>
          <a:p>
            <a:pPr lvl="1"/>
            <a:r>
              <a:rPr lang="en-US" dirty="0" smtClean="0"/>
              <a:t>Minimize internalized transphobia</a:t>
            </a:r>
          </a:p>
          <a:p>
            <a:pPr lvl="1"/>
            <a:r>
              <a:rPr lang="en-US" dirty="0" smtClean="0"/>
              <a:t>Enhance </a:t>
            </a:r>
            <a:r>
              <a:rPr lang="en-US" dirty="0"/>
              <a:t>social </a:t>
            </a:r>
            <a:r>
              <a:rPr lang="en-US" dirty="0" smtClean="0"/>
              <a:t>support</a:t>
            </a:r>
            <a:endParaRPr lang="en-US" dirty="0"/>
          </a:p>
          <a:p>
            <a:pPr lvl="1"/>
            <a:r>
              <a:rPr lang="en-US" dirty="0" smtClean="0"/>
              <a:t>Improving </a:t>
            </a:r>
            <a:r>
              <a:rPr lang="en-US" dirty="0"/>
              <a:t>body </a:t>
            </a:r>
            <a:r>
              <a:rPr lang="en-US" dirty="0" smtClean="0"/>
              <a:t>image </a:t>
            </a:r>
          </a:p>
          <a:p>
            <a:pPr lvl="1"/>
            <a:r>
              <a:rPr lang="en-US" dirty="0" smtClean="0"/>
              <a:t>Promote resilience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835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Treatment to alleviate “dysphoria” is individualized</a:t>
            </a:r>
          </a:p>
          <a:p>
            <a:pPr marL="857250" lvl="1" indent="-457200"/>
            <a:r>
              <a:rPr lang="en-US" dirty="0"/>
              <a:t>Therapy may consist of any combination of modalities or all of the above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610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Hormone Treatments</a:t>
            </a:r>
            <a:br>
              <a:rPr lang="en-US" dirty="0" smtClean="0"/>
            </a:br>
            <a:r>
              <a:rPr lang="en-US" sz="2800" dirty="0" smtClean="0"/>
              <a:t>(WPATH, 2011-current revision)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241585"/>
            <a:ext cx="4040188" cy="639762"/>
          </a:xfrm>
        </p:spPr>
        <p:txBody>
          <a:bodyPr/>
          <a:lstStyle/>
          <a:p>
            <a:r>
              <a:rPr lang="en-US" dirty="0" smtClean="0"/>
              <a:t>MtF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3951288"/>
          </a:xfrm>
        </p:spPr>
        <p:txBody>
          <a:bodyPr/>
          <a:lstStyle/>
          <a:p>
            <a:r>
              <a:rPr lang="en-US" dirty="0" smtClean="0"/>
              <a:t>Estrogens (transdermal)</a:t>
            </a:r>
          </a:p>
          <a:p>
            <a:r>
              <a:rPr lang="en-US" dirty="0" smtClean="0"/>
              <a:t>Anti-androgens</a:t>
            </a:r>
          </a:p>
          <a:p>
            <a:pPr lvl="1"/>
            <a:r>
              <a:rPr lang="en-US" dirty="0" smtClean="0"/>
              <a:t>Sprionolactone</a:t>
            </a:r>
          </a:p>
          <a:p>
            <a:pPr lvl="1"/>
            <a:r>
              <a:rPr lang="en-US" dirty="0" smtClean="0"/>
              <a:t>Cyproterone acetate (not in US)</a:t>
            </a:r>
          </a:p>
          <a:p>
            <a:pPr lvl="1"/>
            <a:r>
              <a:rPr lang="en-US" dirty="0" smtClean="0"/>
              <a:t>GnRH (Gonadotropin Releasing Hormone) agonists</a:t>
            </a:r>
          </a:p>
          <a:p>
            <a:pPr lvl="2"/>
            <a:r>
              <a:rPr lang="en-US" dirty="0" smtClean="0"/>
              <a:t>Block gonadotropin releasing hormone receptors</a:t>
            </a:r>
          </a:p>
          <a:p>
            <a:pPr lvl="1"/>
            <a:r>
              <a:rPr lang="en-US" dirty="0" smtClean="0"/>
              <a:t>5-alpha-reductase inhibitors</a:t>
            </a:r>
          </a:p>
          <a:p>
            <a:pPr lvl="2"/>
            <a:r>
              <a:rPr lang="en-US" dirty="0" smtClean="0"/>
              <a:t>Prevent DHT conversion</a:t>
            </a:r>
          </a:p>
          <a:p>
            <a:pPr lvl="1"/>
            <a:r>
              <a:rPr lang="en-US" dirty="0" smtClean="0"/>
              <a:t>Progestins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4" y="1364030"/>
            <a:ext cx="4041775" cy="639762"/>
          </a:xfrm>
        </p:spPr>
        <p:txBody>
          <a:bodyPr/>
          <a:lstStyle/>
          <a:p>
            <a:r>
              <a:rPr lang="en-US" dirty="0" smtClean="0"/>
              <a:t>FtM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580350" y="1881347"/>
            <a:ext cx="4041775" cy="3951288"/>
          </a:xfrm>
        </p:spPr>
        <p:txBody>
          <a:bodyPr/>
          <a:lstStyle/>
          <a:p>
            <a:r>
              <a:rPr lang="en-US" dirty="0" smtClean="0"/>
              <a:t>Testosterone</a:t>
            </a:r>
          </a:p>
          <a:p>
            <a:r>
              <a:rPr lang="en-US" dirty="0" smtClean="0"/>
              <a:t>Progestins</a:t>
            </a:r>
            <a:endParaRPr lang="en-US" dirty="0"/>
          </a:p>
          <a:p>
            <a:pPr lvl="1"/>
            <a:r>
              <a:rPr lang="en-US" dirty="0" smtClean="0"/>
              <a:t>Used to stop menses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7684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04" y="152400"/>
            <a:ext cx="8686800" cy="1143000"/>
          </a:xfrm>
        </p:spPr>
        <p:txBody>
          <a:bodyPr/>
          <a:lstStyle/>
          <a:p>
            <a:pPr algn="ctr"/>
            <a:r>
              <a:rPr lang="en-US" dirty="0" smtClean="0"/>
              <a:t>Hormone Therapy Risks MtF</a:t>
            </a:r>
            <a:br>
              <a:rPr lang="en-US" dirty="0" smtClean="0"/>
            </a:br>
            <a:r>
              <a:rPr lang="en-US" sz="2800" dirty="0" smtClean="0"/>
              <a:t>(WPATH, 2011-current revision)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408" y="1447800"/>
            <a:ext cx="8692896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*Ratings for increased risk: Likely, possible, and no /inconclusive</a:t>
            </a:r>
          </a:p>
          <a:p>
            <a:endParaRPr lang="en-US" dirty="0" smtClean="0"/>
          </a:p>
          <a:p>
            <a:r>
              <a:rPr lang="en-US" b="1" dirty="0" smtClean="0"/>
              <a:t>Likely</a:t>
            </a:r>
            <a:r>
              <a:rPr lang="en-US" dirty="0" smtClean="0"/>
              <a:t>: Venous thromboembolism, gallstones, elevated liver enzymes, weight gain, increased triglycerides, cardiovascular disease</a:t>
            </a:r>
          </a:p>
          <a:p>
            <a:endParaRPr lang="en-US" b="1" dirty="0" smtClean="0"/>
          </a:p>
          <a:p>
            <a:r>
              <a:rPr lang="en-US" b="1" dirty="0" smtClean="0"/>
              <a:t>Possible</a:t>
            </a:r>
            <a:r>
              <a:rPr lang="en-US" dirty="0" smtClean="0"/>
              <a:t>: Hypertension, hyperprolactinemia, prolactinoma, type 2 diabetes, </a:t>
            </a:r>
          </a:p>
          <a:p>
            <a:endParaRPr lang="en-US" b="1" dirty="0" smtClean="0"/>
          </a:p>
          <a:p>
            <a:r>
              <a:rPr lang="en-US" b="1" dirty="0" smtClean="0"/>
              <a:t>No/inconclusive</a:t>
            </a:r>
            <a:r>
              <a:rPr lang="en-US" dirty="0" smtClean="0"/>
              <a:t>: Breast cancer</a:t>
            </a:r>
          </a:p>
        </p:txBody>
      </p:sp>
    </p:spTree>
    <p:extLst>
      <p:ext uri="{BB962C8B-B14F-4D97-AF65-F5344CB8AC3E}">
        <p14:creationId xmlns:p14="http://schemas.microsoft.com/office/powerpoint/2010/main" val="21400319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839200" cy="1143000"/>
          </a:xfrm>
        </p:spPr>
        <p:txBody>
          <a:bodyPr/>
          <a:lstStyle/>
          <a:p>
            <a:pPr algn="ctr"/>
            <a:r>
              <a:rPr lang="en-US" dirty="0"/>
              <a:t>Hormone Therapy Risks </a:t>
            </a:r>
            <a:r>
              <a:rPr lang="en-US" dirty="0" smtClean="0"/>
              <a:t>FtM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(WPATH, </a:t>
            </a:r>
            <a:r>
              <a:rPr lang="en-US" sz="2800" dirty="0" smtClean="0"/>
              <a:t>2011-current revision)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8839200" cy="4114800"/>
          </a:xfrm>
        </p:spPr>
        <p:txBody>
          <a:bodyPr/>
          <a:lstStyle/>
          <a:p>
            <a:r>
              <a:rPr lang="en-US" b="1" dirty="0" smtClean="0"/>
              <a:t>Likely</a:t>
            </a:r>
            <a:r>
              <a:rPr lang="en-US" dirty="0" smtClean="0"/>
              <a:t>: Polycythemia, weight gain, acne, androgenic alopecia, sleep apnea</a:t>
            </a:r>
          </a:p>
          <a:p>
            <a:endParaRPr lang="en-US" dirty="0" smtClean="0"/>
          </a:p>
          <a:p>
            <a:r>
              <a:rPr lang="en-US" b="1" dirty="0" smtClean="0"/>
              <a:t>Possible</a:t>
            </a:r>
            <a:r>
              <a:rPr lang="en-US" dirty="0" smtClean="0"/>
              <a:t>: Elevated liver enzymes, hyperlipidemia, psychiatric disorder destabilization, cardiovascular disease, hypertension, type 2 diabetes</a:t>
            </a:r>
          </a:p>
          <a:p>
            <a:endParaRPr lang="en-US" dirty="0" smtClean="0"/>
          </a:p>
          <a:p>
            <a:r>
              <a:rPr lang="en-US" b="1" dirty="0" smtClean="0"/>
              <a:t>No/inconclusive</a:t>
            </a:r>
            <a:r>
              <a:rPr lang="en-US" dirty="0" smtClean="0"/>
              <a:t>: Loss of bone density, breast cancer, cervical cancer, ovarian cancer, uterine 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473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pPr algn="ctr"/>
            <a:r>
              <a:rPr lang="en-US" dirty="0" smtClean="0"/>
              <a:t>Monitoring Health During Hormone Therapy</a:t>
            </a:r>
            <a:br>
              <a:rPr lang="en-US" dirty="0" smtClean="0"/>
            </a:br>
            <a:r>
              <a:rPr lang="en-US" sz="2800" dirty="0" smtClean="0"/>
              <a:t>(WPATH, 2011-current revision)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MtF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Cardiovascular impairment</a:t>
            </a:r>
          </a:p>
          <a:p>
            <a:r>
              <a:rPr lang="en-US" dirty="0" smtClean="0"/>
              <a:t>Venous thromboembolism</a:t>
            </a:r>
          </a:p>
          <a:p>
            <a:pPr lvl="1"/>
            <a:r>
              <a:rPr lang="en-US" dirty="0" smtClean="0"/>
              <a:t>Blood pressure</a:t>
            </a:r>
          </a:p>
          <a:p>
            <a:pPr lvl="1"/>
            <a:r>
              <a:rPr lang="en-US" dirty="0" smtClean="0"/>
              <a:t>Weight</a:t>
            </a:r>
          </a:p>
          <a:p>
            <a:pPr lvl="1"/>
            <a:r>
              <a:rPr lang="en-US" dirty="0" smtClean="0"/>
              <a:t>Pulse</a:t>
            </a:r>
          </a:p>
          <a:p>
            <a:pPr lvl="1"/>
            <a:r>
              <a:rPr lang="en-US" dirty="0" smtClean="0"/>
              <a:t>Tobacco use***</a:t>
            </a:r>
          </a:p>
          <a:p>
            <a:r>
              <a:rPr lang="en-US" dirty="0" smtClean="0"/>
              <a:t>Heart and lung exam</a:t>
            </a:r>
          </a:p>
          <a:p>
            <a:r>
              <a:rPr lang="en-US" dirty="0" smtClean="0"/>
              <a:t>Extremity evaluation</a:t>
            </a:r>
          </a:p>
          <a:p>
            <a:pPr lvl="1"/>
            <a:r>
              <a:rPr lang="en-US" dirty="0" smtClean="0"/>
              <a:t>Peripheral edema, local swelling, pain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FtM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Excessive weight gain</a:t>
            </a:r>
          </a:p>
          <a:p>
            <a:r>
              <a:rPr lang="en-US" dirty="0" smtClean="0"/>
              <a:t>Acne</a:t>
            </a:r>
          </a:p>
          <a:p>
            <a:r>
              <a:rPr lang="en-US" dirty="0" smtClean="0"/>
              <a:t>Uterine breakthrough bleeding</a:t>
            </a:r>
          </a:p>
          <a:p>
            <a:r>
              <a:rPr lang="en-US" dirty="0" smtClean="0"/>
              <a:t>Cardiovascular issues</a:t>
            </a:r>
          </a:p>
          <a:p>
            <a:r>
              <a:rPr lang="en-US" dirty="0" smtClean="0"/>
              <a:t>Psychiatric symptoms</a:t>
            </a:r>
          </a:p>
          <a:p>
            <a:r>
              <a:rPr lang="en-US" dirty="0" smtClean="0"/>
              <a:t>Blood pressure, pulse, weight</a:t>
            </a:r>
          </a:p>
          <a:p>
            <a:r>
              <a:rPr lang="en-US" dirty="0" smtClean="0"/>
              <a:t>Heart and lung exam</a:t>
            </a:r>
          </a:p>
          <a:p>
            <a:r>
              <a:rPr lang="en-US" dirty="0" smtClean="0"/>
              <a:t>PCOS </a:t>
            </a:r>
          </a:p>
          <a:p>
            <a:r>
              <a:rPr lang="en-US" dirty="0" smtClean="0"/>
              <a:t>Pregnancy</a:t>
            </a:r>
          </a:p>
        </p:txBody>
      </p:sp>
    </p:spTree>
    <p:extLst>
      <p:ext uri="{BB962C8B-B14F-4D97-AF65-F5344CB8AC3E}">
        <p14:creationId xmlns:p14="http://schemas.microsoft.com/office/powerpoint/2010/main" val="1759492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Surgical Interventions</a:t>
            </a:r>
            <a:br>
              <a:rPr lang="en-US" dirty="0" smtClean="0"/>
            </a:br>
            <a:r>
              <a:rPr lang="en-US" sz="2800" dirty="0" smtClean="0"/>
              <a:t>(WPATH, 2011-current revision)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104" y="1295400"/>
            <a:ext cx="4040188" cy="639762"/>
          </a:xfrm>
        </p:spPr>
        <p:txBody>
          <a:bodyPr/>
          <a:lstStyle/>
          <a:p>
            <a:r>
              <a:rPr lang="en-US" dirty="0" smtClean="0"/>
              <a:t>MtF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104" y="1961197"/>
            <a:ext cx="4040188" cy="3951288"/>
          </a:xfrm>
        </p:spPr>
        <p:txBody>
          <a:bodyPr/>
          <a:lstStyle/>
          <a:p>
            <a:r>
              <a:rPr lang="en-US" dirty="0" smtClean="0"/>
              <a:t>Upper: </a:t>
            </a:r>
          </a:p>
          <a:p>
            <a:pPr lvl="1"/>
            <a:r>
              <a:rPr lang="en-US" dirty="0" smtClean="0"/>
              <a:t>Breast augmentation /mammoplasty</a:t>
            </a:r>
          </a:p>
          <a:p>
            <a:r>
              <a:rPr lang="en-US" dirty="0" smtClean="0"/>
              <a:t>Lower: </a:t>
            </a:r>
          </a:p>
          <a:p>
            <a:pPr lvl="1"/>
            <a:r>
              <a:rPr lang="en-US" dirty="0" err="1" smtClean="0"/>
              <a:t>Penectomy</a:t>
            </a:r>
            <a:r>
              <a:rPr lang="en-US" dirty="0" smtClean="0"/>
              <a:t>, orchiectomy</a:t>
            </a:r>
          </a:p>
          <a:p>
            <a:pPr lvl="1"/>
            <a:r>
              <a:rPr lang="en-US" dirty="0" err="1" smtClean="0"/>
              <a:t>Vaginoplasty</a:t>
            </a:r>
            <a:r>
              <a:rPr lang="en-US" dirty="0" smtClean="0"/>
              <a:t>, </a:t>
            </a:r>
            <a:r>
              <a:rPr lang="en-US" dirty="0" err="1" smtClean="0"/>
              <a:t>clitoroplasty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err="1" smtClean="0"/>
              <a:t>vulvoplasty</a:t>
            </a:r>
            <a:endParaRPr lang="en-US" dirty="0" smtClean="0"/>
          </a:p>
          <a:p>
            <a:r>
              <a:rPr lang="en-US" dirty="0" smtClean="0"/>
              <a:t>Other:</a:t>
            </a:r>
          </a:p>
          <a:p>
            <a:pPr lvl="1"/>
            <a:r>
              <a:rPr lang="en-US" dirty="0" smtClean="0"/>
              <a:t>Facial feminization, liposuction, </a:t>
            </a:r>
            <a:r>
              <a:rPr lang="en-US" dirty="0" err="1" smtClean="0"/>
              <a:t>lipofilling</a:t>
            </a:r>
            <a:r>
              <a:rPr lang="en-US" dirty="0" smtClean="0"/>
              <a:t>, voice surgery, thyroid cartilage reduction, gluteal augmentation, hair reconstruction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/>
          <a:lstStyle/>
          <a:p>
            <a:r>
              <a:rPr lang="en-US" dirty="0" smtClean="0"/>
              <a:t>FtM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35162"/>
            <a:ext cx="4041775" cy="3951288"/>
          </a:xfrm>
        </p:spPr>
        <p:txBody>
          <a:bodyPr/>
          <a:lstStyle/>
          <a:p>
            <a:r>
              <a:rPr lang="en-US" dirty="0" smtClean="0"/>
              <a:t>Upper: </a:t>
            </a:r>
          </a:p>
          <a:p>
            <a:pPr lvl="1"/>
            <a:r>
              <a:rPr lang="en-US" dirty="0" smtClean="0"/>
              <a:t>Subcutaneous mastectomy, male chest creation</a:t>
            </a:r>
          </a:p>
          <a:p>
            <a:r>
              <a:rPr lang="en-US" dirty="0" smtClean="0"/>
              <a:t>Lower: </a:t>
            </a:r>
          </a:p>
          <a:p>
            <a:pPr lvl="1"/>
            <a:r>
              <a:rPr lang="en-US" dirty="0" smtClean="0"/>
              <a:t>Hysterectomy, </a:t>
            </a:r>
            <a:r>
              <a:rPr lang="en-US" dirty="0" err="1" smtClean="0"/>
              <a:t>ovariectomy</a:t>
            </a:r>
            <a:r>
              <a:rPr lang="en-US" dirty="0" smtClean="0"/>
              <a:t>, vaginectomy</a:t>
            </a:r>
          </a:p>
          <a:p>
            <a:pPr lvl="1"/>
            <a:r>
              <a:rPr lang="en-US" dirty="0" err="1" smtClean="0"/>
              <a:t>Metoidioplasy</a:t>
            </a:r>
            <a:r>
              <a:rPr lang="en-US" dirty="0" smtClean="0"/>
              <a:t>/</a:t>
            </a:r>
            <a:r>
              <a:rPr lang="en-US" dirty="0" err="1" smtClean="0"/>
              <a:t>phalloplasty</a:t>
            </a:r>
            <a:r>
              <a:rPr lang="en-US" dirty="0" smtClean="0"/>
              <a:t>, </a:t>
            </a:r>
            <a:r>
              <a:rPr lang="en-US" dirty="0" err="1" smtClean="0"/>
              <a:t>scrotoplasty</a:t>
            </a:r>
            <a:r>
              <a:rPr lang="en-US" dirty="0" smtClean="0"/>
              <a:t>, </a:t>
            </a:r>
            <a:r>
              <a:rPr lang="en-US" dirty="0" err="1" smtClean="0"/>
              <a:t>erecion</a:t>
            </a:r>
            <a:r>
              <a:rPr lang="en-US" dirty="0"/>
              <a:t> </a:t>
            </a:r>
            <a:r>
              <a:rPr lang="en-US" dirty="0" smtClean="0"/>
              <a:t>and testicular prostheses</a:t>
            </a:r>
          </a:p>
          <a:p>
            <a:r>
              <a:rPr lang="en-US" dirty="0" smtClean="0"/>
              <a:t>Other:</a:t>
            </a:r>
          </a:p>
          <a:p>
            <a:pPr lvl="1"/>
            <a:r>
              <a:rPr lang="en-US" dirty="0" smtClean="0"/>
              <a:t>Voice surgery, </a:t>
            </a:r>
            <a:r>
              <a:rPr lang="en-US" dirty="0" err="1" smtClean="0"/>
              <a:t>lipofilling</a:t>
            </a:r>
            <a:r>
              <a:rPr lang="en-US" dirty="0" smtClean="0"/>
              <a:t>, liposuction, pectoral implants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21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We’re Nurses!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Implementing the American Nurses Association Standards of Care 8: Culturally Congruent Practice (Marion et al., 2017)</a:t>
            </a:r>
          </a:p>
          <a:p>
            <a:r>
              <a:rPr lang="en-US" dirty="0" smtClean="0"/>
              <a:t>Show RESPECT, EMPATHY, and EQUITY</a:t>
            </a:r>
          </a:p>
          <a:p>
            <a:r>
              <a:rPr lang="en-US" dirty="0" smtClean="0"/>
              <a:t>Self Assessment and Reflection</a:t>
            </a:r>
          </a:p>
          <a:p>
            <a:r>
              <a:rPr lang="en-US" dirty="0" smtClean="0"/>
              <a:t>Teach nursing colleagues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(+ many others)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360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82000" cy="1143000"/>
          </a:xfrm>
        </p:spPr>
        <p:txBody>
          <a:bodyPr/>
          <a:lstStyle/>
          <a:p>
            <a:pPr algn="ctr"/>
            <a:r>
              <a:rPr lang="en-US" dirty="0" smtClean="0"/>
              <a:t>Call to Providers</a:t>
            </a:r>
            <a:br>
              <a:rPr lang="en-US" dirty="0" smtClean="0"/>
            </a:br>
            <a:r>
              <a:rPr lang="en-US" sz="2800" dirty="0" smtClean="0"/>
              <a:t>(Singh &amp; Dickey, 2016)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382000" cy="4114800"/>
          </a:xfrm>
        </p:spPr>
        <p:txBody>
          <a:bodyPr/>
          <a:lstStyle/>
          <a:p>
            <a:r>
              <a:rPr lang="en-US" dirty="0" smtClean="0"/>
              <a:t>Make sure the client’s voice is heard</a:t>
            </a:r>
          </a:p>
          <a:p>
            <a:r>
              <a:rPr lang="en-US" dirty="0" smtClean="0"/>
              <a:t>Pursue training in trauma, resilience, and minority stress</a:t>
            </a:r>
          </a:p>
          <a:p>
            <a:r>
              <a:rPr lang="en-US" dirty="0" smtClean="0"/>
              <a:t>Be aware of potential violence and hate crime</a:t>
            </a:r>
          </a:p>
          <a:p>
            <a:r>
              <a:rPr lang="en-US" dirty="0" smtClean="0"/>
              <a:t>Work with a trans-affirmative mentor </a:t>
            </a:r>
          </a:p>
          <a:p>
            <a:r>
              <a:rPr lang="en-US" dirty="0" smtClean="0"/>
              <a:t>Use cisgender privilege to speak out about oppression</a:t>
            </a:r>
          </a:p>
          <a:p>
            <a:r>
              <a:rPr lang="en-US" dirty="0" smtClean="0"/>
              <a:t>Clarify </a:t>
            </a:r>
            <a:r>
              <a:rPr lang="en-US" dirty="0"/>
              <a:t>that trans* is not a pathology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906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1143000"/>
          </a:xfrm>
        </p:spPr>
        <p:txBody>
          <a:bodyPr/>
          <a:lstStyle/>
          <a:p>
            <a:pPr algn="ctr"/>
            <a:r>
              <a:rPr lang="en-US" dirty="0" smtClean="0"/>
              <a:t>Pray the Gay Away…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4114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NJ conversion psychotherapy </a:t>
            </a:r>
            <a:r>
              <a:rPr lang="en-US" dirty="0" smtClean="0"/>
              <a:t>of minors is </a:t>
            </a:r>
            <a:r>
              <a:rPr lang="en-US" dirty="0"/>
              <a:t>illegal and is </a:t>
            </a:r>
            <a:r>
              <a:rPr lang="en-US" dirty="0" smtClean="0"/>
              <a:t>thought to </a:t>
            </a:r>
            <a:r>
              <a:rPr lang="en-US" dirty="0"/>
              <a:t>cause </a:t>
            </a:r>
            <a:r>
              <a:rPr lang="en-US" dirty="0" smtClean="0"/>
              <a:t>damage </a:t>
            </a:r>
            <a:r>
              <a:rPr lang="en-US" dirty="0"/>
              <a:t>(Singh &amp; Dickey, 2016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NJ bill 2012-2013 A3371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842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08" y="152400"/>
            <a:ext cx="8763000" cy="1143000"/>
          </a:xfrm>
        </p:spPr>
        <p:txBody>
          <a:bodyPr/>
          <a:lstStyle/>
          <a:p>
            <a:r>
              <a:rPr lang="en-US" sz="4400" dirty="0" smtClean="0"/>
              <a:t>“Jasmine” – One Woman’s Experience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914400"/>
            <a:ext cx="8763000" cy="4114800"/>
          </a:xfrm>
        </p:spPr>
        <p:txBody>
          <a:bodyPr/>
          <a:lstStyle/>
          <a:p>
            <a:r>
              <a:rPr lang="en-US" dirty="0" smtClean="0"/>
              <a:t>60 year old MtF </a:t>
            </a:r>
          </a:p>
          <a:p>
            <a:r>
              <a:rPr lang="en-US" dirty="0" smtClean="0"/>
              <a:t>“I’ve had my heart broken so many times I just had to stop working as a youth role model”</a:t>
            </a:r>
          </a:p>
          <a:p>
            <a:pPr lvl="1"/>
            <a:r>
              <a:rPr lang="en-US" dirty="0" smtClean="0"/>
              <a:t>Generations of girls before me got their hormones on the street and got sick</a:t>
            </a:r>
          </a:p>
          <a:p>
            <a:r>
              <a:rPr lang="en-US" dirty="0" smtClean="0"/>
              <a:t>Prostitution is a big issue (especially MtF)</a:t>
            </a:r>
          </a:p>
          <a:p>
            <a:pPr lvl="1"/>
            <a:r>
              <a:rPr lang="en-US" dirty="0" smtClean="0"/>
              <a:t>Surgery in Mexico or Thailand, only a few in North America of reputation – how to finance?</a:t>
            </a:r>
          </a:p>
          <a:p>
            <a:r>
              <a:rPr lang="en-US" dirty="0" smtClean="0"/>
              <a:t>“When you are an ‘other’ you find ways to isolate”</a:t>
            </a:r>
          </a:p>
          <a:p>
            <a:pPr lvl="1"/>
            <a:r>
              <a:rPr lang="en-US" dirty="0" smtClean="0"/>
              <a:t>Her rationale for working in night clubs, a way to avoid society</a:t>
            </a:r>
          </a:p>
          <a:p>
            <a:pPr lvl="1"/>
            <a:r>
              <a:rPr lang="en-US" dirty="0" smtClean="0"/>
              <a:t>“There is no one to say I can connect you to something… so they just vanish”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57029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839200" cy="1143000"/>
          </a:xfrm>
        </p:spPr>
        <p:txBody>
          <a:bodyPr/>
          <a:lstStyle/>
          <a:p>
            <a:r>
              <a:rPr lang="en-US" sz="4400" dirty="0" smtClean="0"/>
              <a:t>“Jasmine” – One Woman’s Experience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114800"/>
          </a:xfrm>
        </p:spPr>
        <p:txBody>
          <a:bodyPr/>
          <a:lstStyle/>
          <a:p>
            <a:r>
              <a:rPr lang="en-US" dirty="0" smtClean="0"/>
              <a:t>Passing vs. not passing – different levels of stigma</a:t>
            </a:r>
          </a:p>
          <a:p>
            <a:r>
              <a:rPr lang="en-US" dirty="0" smtClean="0"/>
              <a:t>One surgeon said “you are a man, why don’t you just be a man?”</a:t>
            </a:r>
          </a:p>
          <a:p>
            <a:r>
              <a:rPr lang="en-US" dirty="0" smtClean="0"/>
              <a:t>“Respect is really the issue!”</a:t>
            </a:r>
          </a:p>
          <a:p>
            <a:r>
              <a:rPr lang="en-US" dirty="0" smtClean="0"/>
              <a:t>“It’s okay to ask- don’t play the pronoun game”</a:t>
            </a:r>
          </a:p>
          <a:p>
            <a:r>
              <a:rPr lang="en-US" dirty="0" smtClean="0"/>
              <a:t>“It can be very empowering for a trans person to tell you how they identify… if they do not feel judged”</a:t>
            </a:r>
          </a:p>
          <a:p>
            <a:r>
              <a:rPr lang="en-US" dirty="0" smtClean="0"/>
              <a:t>Post breast surgery bleed. Went to a Catholic hospital the next day and was turned away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3609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1143000"/>
          </a:xfrm>
        </p:spPr>
        <p:txBody>
          <a:bodyPr/>
          <a:lstStyle/>
          <a:p>
            <a:r>
              <a:rPr lang="en-US" dirty="0" smtClean="0"/>
              <a:t>Pronouns, Pronouns, Pronouns…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524000"/>
            <a:ext cx="60960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Standard English Pronouns</a:t>
            </a:r>
            <a:r>
              <a:rPr lang="en-US" dirty="0" smtClean="0"/>
              <a:t>:</a:t>
            </a:r>
          </a:p>
          <a:p>
            <a:r>
              <a:rPr lang="en-US" dirty="0" smtClean="0"/>
              <a:t>I</a:t>
            </a:r>
          </a:p>
          <a:p>
            <a:r>
              <a:rPr lang="en-US" dirty="0" smtClean="0"/>
              <a:t>You</a:t>
            </a:r>
          </a:p>
          <a:p>
            <a:r>
              <a:rPr lang="en-US" dirty="0" smtClean="0"/>
              <a:t>He, She</a:t>
            </a:r>
          </a:p>
          <a:p>
            <a:r>
              <a:rPr lang="en-US" dirty="0" smtClean="0"/>
              <a:t>We </a:t>
            </a:r>
          </a:p>
          <a:p>
            <a:r>
              <a:rPr lang="en-US" dirty="0" smtClean="0"/>
              <a:t>You (all) </a:t>
            </a:r>
          </a:p>
          <a:p>
            <a:r>
              <a:rPr lang="en-US" dirty="0" smtClean="0"/>
              <a:t>They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**What pronouns do you use?</a:t>
            </a:r>
          </a:p>
        </p:txBody>
      </p:sp>
    </p:spTree>
    <p:extLst>
      <p:ext uri="{BB962C8B-B14F-4D97-AF65-F5344CB8AC3E}">
        <p14:creationId xmlns:p14="http://schemas.microsoft.com/office/powerpoint/2010/main" val="8000293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Gender Neutral Pronouns……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971800" cy="3951288"/>
          </a:xfrm>
        </p:spPr>
        <p:txBody>
          <a:bodyPr/>
          <a:lstStyle/>
          <a:p>
            <a:r>
              <a:rPr lang="en-US" dirty="0" smtClean="0"/>
              <a:t>He</a:t>
            </a:r>
          </a:p>
          <a:p>
            <a:r>
              <a:rPr lang="en-US" dirty="0" smtClean="0"/>
              <a:t>She</a:t>
            </a:r>
          </a:p>
          <a:p>
            <a:r>
              <a:rPr lang="en-US" dirty="0" err="1" smtClean="0"/>
              <a:t>Ey</a:t>
            </a:r>
            <a:endParaRPr lang="en-US" dirty="0" smtClean="0"/>
          </a:p>
          <a:p>
            <a:r>
              <a:rPr lang="en-US" dirty="0" err="1" smtClean="0"/>
              <a:t>Ve</a:t>
            </a:r>
            <a:endParaRPr lang="en-US" dirty="0" smtClean="0"/>
          </a:p>
          <a:p>
            <a:r>
              <a:rPr lang="en-US" dirty="0" smtClean="0"/>
              <a:t>Fae</a:t>
            </a:r>
          </a:p>
          <a:p>
            <a:r>
              <a:rPr lang="en-US" dirty="0" smtClean="0"/>
              <a:t>Per</a:t>
            </a:r>
          </a:p>
          <a:p>
            <a:r>
              <a:rPr lang="en-US" dirty="0" smtClean="0"/>
              <a:t>They</a:t>
            </a:r>
          </a:p>
          <a:p>
            <a:r>
              <a:rPr lang="en-US" dirty="0" err="1" smtClean="0"/>
              <a:t>Xe</a:t>
            </a:r>
            <a:endParaRPr lang="en-US" dirty="0" smtClean="0"/>
          </a:p>
          <a:p>
            <a:r>
              <a:rPr lang="en-US" dirty="0" err="1" smtClean="0"/>
              <a:t>Ze</a:t>
            </a:r>
            <a:r>
              <a:rPr lang="en-US" dirty="0" smtClean="0"/>
              <a:t>/</a:t>
            </a:r>
            <a:r>
              <a:rPr lang="en-US" dirty="0" err="1" smtClean="0"/>
              <a:t>zie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57200" y="1535113"/>
            <a:ext cx="8229601" cy="639762"/>
          </a:xfrm>
        </p:spPr>
        <p:txBody>
          <a:bodyPr/>
          <a:lstStyle/>
          <a:p>
            <a:r>
              <a:rPr lang="en-US" dirty="0" smtClean="0"/>
              <a:t>Practice sentence: _____was very proud of _____.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114801" y="2174875"/>
            <a:ext cx="4571999" cy="3951288"/>
          </a:xfrm>
        </p:spPr>
        <p:txBody>
          <a:bodyPr/>
          <a:lstStyle/>
          <a:p>
            <a:r>
              <a:rPr lang="en-US" dirty="0" smtClean="0"/>
              <a:t>Himself</a:t>
            </a:r>
          </a:p>
          <a:p>
            <a:r>
              <a:rPr lang="en-US" dirty="0" smtClean="0"/>
              <a:t>Herself</a:t>
            </a:r>
          </a:p>
          <a:p>
            <a:r>
              <a:rPr lang="en-US" dirty="0" err="1" smtClean="0"/>
              <a:t>Eirself</a:t>
            </a:r>
            <a:endParaRPr lang="en-US" dirty="0" smtClean="0"/>
          </a:p>
          <a:p>
            <a:r>
              <a:rPr lang="en-US" dirty="0" err="1" smtClean="0"/>
              <a:t>Verself</a:t>
            </a:r>
            <a:endParaRPr lang="en-US" dirty="0" smtClean="0"/>
          </a:p>
          <a:p>
            <a:r>
              <a:rPr lang="en-US" dirty="0" err="1" smtClean="0"/>
              <a:t>Faerself</a:t>
            </a:r>
            <a:endParaRPr lang="en-US" dirty="0" smtClean="0"/>
          </a:p>
          <a:p>
            <a:r>
              <a:rPr lang="en-US" dirty="0" err="1" smtClean="0"/>
              <a:t>Perself</a:t>
            </a:r>
            <a:endParaRPr lang="en-US" dirty="0" smtClean="0"/>
          </a:p>
          <a:p>
            <a:r>
              <a:rPr lang="en-US" dirty="0" err="1" smtClean="0"/>
              <a:t>Themself</a:t>
            </a:r>
            <a:endParaRPr lang="en-US" dirty="0" smtClean="0"/>
          </a:p>
          <a:p>
            <a:r>
              <a:rPr lang="en-US" dirty="0" err="1" smtClean="0"/>
              <a:t>Xemself</a:t>
            </a:r>
            <a:endParaRPr lang="en-US" dirty="0" smtClean="0"/>
          </a:p>
          <a:p>
            <a:r>
              <a:rPr lang="en-US" dirty="0" err="1" smtClean="0"/>
              <a:t>Hirself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288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763000" cy="1143000"/>
          </a:xfrm>
        </p:spPr>
        <p:txBody>
          <a:bodyPr/>
          <a:lstStyle/>
          <a:p>
            <a:pPr algn="ctr"/>
            <a:r>
              <a:rPr lang="en-US" dirty="0" smtClean="0"/>
              <a:t>“Roselyn’s” Breasts…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81200"/>
            <a:ext cx="7315200" cy="4114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RN: You haven’t had a mammogram in how long?!?!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0851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4114800"/>
          </a:xfrm>
        </p:spPr>
        <p:txBody>
          <a:bodyPr/>
          <a:lstStyle/>
          <a:p>
            <a:r>
              <a:rPr lang="en-US" dirty="0" smtClean="0"/>
              <a:t>Consider your own beliefs, feelings, and judgments on sexuality and gender</a:t>
            </a:r>
          </a:p>
          <a:p>
            <a:r>
              <a:rPr lang="en-US" dirty="0" smtClean="0"/>
              <a:t>Support</a:t>
            </a:r>
            <a:r>
              <a:rPr lang="en-US" dirty="0"/>
              <a:t>, listen, and suspend </a:t>
            </a:r>
            <a:r>
              <a:rPr lang="en-US" dirty="0" smtClean="0"/>
              <a:t>judgment</a:t>
            </a:r>
          </a:p>
          <a:p>
            <a:r>
              <a:rPr lang="en-US" dirty="0" smtClean="0"/>
              <a:t>Educate others and advocate for the LGBTQIA community</a:t>
            </a:r>
          </a:p>
          <a:p>
            <a:r>
              <a:rPr lang="en-US" dirty="0" smtClean="0"/>
              <a:t>Develop a referral network</a:t>
            </a:r>
            <a:r>
              <a:rPr lang="en-US" dirty="0"/>
              <a:t> </a:t>
            </a:r>
            <a:r>
              <a:rPr lang="en-US" dirty="0" smtClean="0"/>
              <a:t>of LGBTQIA affirmative practitioners</a:t>
            </a:r>
          </a:p>
          <a:p>
            <a:pPr lvl="1"/>
            <a:r>
              <a:rPr lang="en-US" dirty="0" smtClean="0"/>
              <a:t>Primary care practitioners</a:t>
            </a:r>
          </a:p>
          <a:p>
            <a:pPr lvl="1"/>
            <a:r>
              <a:rPr lang="en-US" dirty="0" smtClean="0"/>
              <a:t>Mental health providers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1048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114800"/>
          </a:xfrm>
        </p:spPr>
        <p:txBody>
          <a:bodyPr/>
          <a:lstStyle/>
          <a:p>
            <a:r>
              <a:rPr lang="en-US" dirty="0" smtClean="0"/>
              <a:t>Provide resources as appropriate</a:t>
            </a:r>
          </a:p>
          <a:p>
            <a:pPr lvl="1"/>
            <a:r>
              <a:rPr lang="en-US" dirty="0" smtClean="0"/>
              <a:t>The Pride Center of New Jersey</a:t>
            </a:r>
          </a:p>
          <a:p>
            <a:pPr lvl="2"/>
            <a:r>
              <a:rPr lang="en-US" dirty="0" smtClean="0"/>
              <a:t>www.pridecenter.org</a:t>
            </a:r>
          </a:p>
          <a:p>
            <a:pPr lvl="1"/>
            <a:r>
              <a:rPr lang="en-US" dirty="0" smtClean="0"/>
              <a:t>WPATH “find a provider”</a:t>
            </a:r>
          </a:p>
          <a:p>
            <a:pPr lvl="2"/>
            <a:r>
              <a:rPr lang="en-US" dirty="0" smtClean="0"/>
              <a:t>www.wpath.org</a:t>
            </a:r>
          </a:p>
          <a:p>
            <a:pPr lvl="1"/>
            <a:r>
              <a:rPr lang="en-US" dirty="0" smtClean="0"/>
              <a:t>Human Rights Campaign</a:t>
            </a:r>
          </a:p>
          <a:p>
            <a:pPr lvl="2"/>
            <a:r>
              <a:rPr lang="en-US" dirty="0" smtClean="0"/>
              <a:t>www.hrc.org</a:t>
            </a:r>
          </a:p>
          <a:p>
            <a:pPr lvl="1"/>
            <a:r>
              <a:rPr lang="en-US" dirty="0" smtClean="0"/>
              <a:t>NJ Department of Children and Families</a:t>
            </a:r>
          </a:p>
          <a:p>
            <a:pPr lvl="2"/>
            <a:r>
              <a:rPr lang="en-US" dirty="0"/>
              <a:t>http://www.nj.gov/dcf/adolescent/lgbtqi/</a:t>
            </a:r>
            <a:endParaRPr lang="en-US" dirty="0" smtClean="0"/>
          </a:p>
          <a:p>
            <a:pPr lvl="1"/>
            <a:r>
              <a:rPr lang="en-US" dirty="0" smtClean="0"/>
              <a:t>Community and LGBT Culture</a:t>
            </a:r>
          </a:p>
          <a:p>
            <a:pPr lvl="2"/>
            <a:r>
              <a:rPr lang="en-US" dirty="0"/>
              <a:t>https://outinjersey.net/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4300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Anti-Bullying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School Nurses Can Help!</a:t>
            </a:r>
          </a:p>
          <a:p>
            <a:pPr lvl="1"/>
            <a:r>
              <a:rPr lang="en-US" dirty="0" smtClean="0"/>
              <a:t>On-line support group</a:t>
            </a:r>
          </a:p>
          <a:p>
            <a:pPr lvl="1"/>
            <a:r>
              <a:rPr lang="en-US" dirty="0" smtClean="0"/>
              <a:t>Student organizations</a:t>
            </a:r>
          </a:p>
          <a:p>
            <a:pPr lvl="1"/>
            <a:r>
              <a:rPr lang="en-US" dirty="0" smtClean="0"/>
              <a:t>LGBT affirmative/inclusive sex-</a:t>
            </a:r>
            <a:r>
              <a:rPr lang="en-US" dirty="0" err="1" smtClean="0"/>
              <a:t>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195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Proficiency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Higher-Order concept that involves overcoming barriers of cognition and affect (de Chesnay, Hart, &amp; Brannan, 2016)</a:t>
            </a:r>
          </a:p>
          <a:p>
            <a:endParaRPr lang="en-US" dirty="0"/>
          </a:p>
          <a:p>
            <a:r>
              <a:rPr lang="en-US" dirty="0" smtClean="0"/>
              <a:t>How do YOU feel?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76418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991" y="353949"/>
            <a:ext cx="7772400" cy="1143000"/>
          </a:xfrm>
        </p:spPr>
        <p:txBody>
          <a:bodyPr/>
          <a:lstStyle/>
          <a:p>
            <a:r>
              <a:rPr lang="en-US" dirty="0" smtClean="0"/>
              <a:t>Welcome the Community!</a:t>
            </a:r>
            <a:endParaRPr lang="en-US" dirty="0"/>
          </a:p>
        </p:txBody>
      </p:sp>
      <p:pic>
        <p:nvPicPr>
          <p:cNvPr id="1028" name="Picture 4" descr="Image result for safe 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20002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afe sp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016" y="16716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ay ribb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3835151"/>
            <a:ext cx="1673225" cy="288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trans safe spa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080" y="1693550"/>
            <a:ext cx="3349625" cy="200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hr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92316"/>
            <a:ext cx="3241675" cy="21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trans ribb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417" y="3697600"/>
            <a:ext cx="2641600" cy="264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30944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2"/>
          <p:cNvSpPr>
            <a:spLocks noGrp="1"/>
          </p:cNvSpPr>
          <p:nvPr>
            <p:ph type="title"/>
          </p:nvPr>
        </p:nvSpPr>
        <p:spPr>
          <a:xfrm>
            <a:off x="2819400" y="114300"/>
            <a:ext cx="6096000" cy="1143000"/>
          </a:xfrm>
        </p:spPr>
        <p:txBody>
          <a:bodyPr/>
          <a:lstStyle/>
          <a:p>
            <a:r>
              <a:rPr lang="en-US" dirty="0" smtClean="0"/>
              <a:t>References: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7587" name="Content Placeholder 3"/>
          <p:cNvSpPr>
            <a:spLocks noGrp="1"/>
          </p:cNvSpPr>
          <p:nvPr>
            <p:ph idx="1"/>
          </p:nvPr>
        </p:nvSpPr>
        <p:spPr>
          <a:xfrm>
            <a:off x="228600" y="707136"/>
            <a:ext cx="8534400" cy="4953000"/>
          </a:xfrm>
        </p:spPr>
        <p:txBody>
          <a:bodyPr/>
          <a:lstStyle/>
          <a:p>
            <a:r>
              <a:rPr lang="en-US" sz="1200" dirty="0"/>
              <a:t>Bostwick, W. (2012). Assessing </a:t>
            </a:r>
            <a:r>
              <a:rPr lang="en-US" sz="1200" dirty="0" smtClean="0"/>
              <a:t>bisexual </a:t>
            </a:r>
            <a:r>
              <a:rPr lang="en-US" sz="1200" dirty="0"/>
              <a:t>s</a:t>
            </a:r>
            <a:r>
              <a:rPr lang="en-US" sz="1200" dirty="0" smtClean="0"/>
              <a:t>tigma </a:t>
            </a:r>
            <a:r>
              <a:rPr lang="en-US" sz="1200" dirty="0"/>
              <a:t>and </a:t>
            </a:r>
            <a:r>
              <a:rPr lang="en-US" sz="1200" dirty="0" smtClean="0"/>
              <a:t>mental </a:t>
            </a:r>
            <a:r>
              <a:rPr lang="en-US" sz="1200" dirty="0"/>
              <a:t>h</a:t>
            </a:r>
            <a:r>
              <a:rPr lang="en-US" sz="1200" dirty="0" smtClean="0"/>
              <a:t>ealth </a:t>
            </a:r>
            <a:r>
              <a:rPr lang="en-US" sz="1200" dirty="0"/>
              <a:t>s</a:t>
            </a:r>
            <a:r>
              <a:rPr lang="en-US" sz="1200" dirty="0" smtClean="0"/>
              <a:t>tatus</a:t>
            </a:r>
            <a:r>
              <a:rPr lang="en-US" sz="1200" dirty="0"/>
              <a:t>: A </a:t>
            </a:r>
            <a:r>
              <a:rPr lang="en-US" sz="1200" dirty="0" smtClean="0"/>
              <a:t>brief </a:t>
            </a:r>
            <a:r>
              <a:rPr lang="en-US" sz="1200" dirty="0"/>
              <a:t>r</a:t>
            </a:r>
            <a:r>
              <a:rPr lang="en-US" sz="1200" dirty="0" smtClean="0"/>
              <a:t>eport</a:t>
            </a:r>
            <a:r>
              <a:rPr lang="en-US" sz="1200" dirty="0"/>
              <a:t>. </a:t>
            </a:r>
            <a:r>
              <a:rPr lang="en-US" sz="1200" i="1" dirty="0"/>
              <a:t>Journal of Bisexuality</a:t>
            </a:r>
            <a:r>
              <a:rPr lang="en-US" sz="1200" dirty="0"/>
              <a:t>, </a:t>
            </a:r>
            <a:r>
              <a:rPr lang="en-US" sz="1200" i="1" dirty="0"/>
              <a:t>12</a:t>
            </a:r>
            <a:r>
              <a:rPr lang="en-US" sz="1200" dirty="0"/>
              <a:t>(2), </a:t>
            </a:r>
            <a:r>
              <a:rPr lang="en-US" sz="1200" dirty="0" smtClean="0"/>
              <a:t>	214–222</a:t>
            </a:r>
            <a:r>
              <a:rPr lang="en-US" sz="1200" dirty="0"/>
              <a:t>. http://doi.org/10.1080/15299716.2012.674860</a:t>
            </a:r>
            <a:endParaRPr lang="en-US" sz="1200" dirty="0" smtClean="0"/>
          </a:p>
          <a:p>
            <a:r>
              <a:rPr lang="en-US" sz="1200" dirty="0" smtClean="0"/>
              <a:t>Centers for Disease Control and Prevention. (2017a). </a:t>
            </a:r>
            <a:r>
              <a:rPr lang="en-US" sz="1200" i="1" dirty="0" smtClean="0"/>
              <a:t>HIV among gay and bisexual men</a:t>
            </a:r>
            <a:r>
              <a:rPr lang="en-US" sz="1200" dirty="0" smtClean="0"/>
              <a:t>. </a:t>
            </a:r>
            <a:r>
              <a:rPr lang="en-US" sz="1200" dirty="0"/>
              <a:t>Retrieved from </a:t>
            </a:r>
            <a:r>
              <a:rPr lang="en-US" sz="1200" dirty="0" smtClean="0"/>
              <a:t>	https</a:t>
            </a:r>
            <a:r>
              <a:rPr lang="en-US" sz="1200" dirty="0"/>
              <a:t>://</a:t>
            </a:r>
            <a:r>
              <a:rPr lang="en-US" sz="1200" dirty="0" smtClean="0"/>
              <a:t>www.cdc.gov/hiv/group/msm/index.html</a:t>
            </a:r>
          </a:p>
          <a:p>
            <a:r>
              <a:rPr lang="en-US" sz="1200" dirty="0" smtClean="0"/>
              <a:t>Centers for Disease Control and Prevention. (2017b). </a:t>
            </a:r>
            <a:r>
              <a:rPr lang="en-US" sz="1200" i="1" dirty="0" smtClean="0"/>
              <a:t>PrEP</a:t>
            </a:r>
            <a:r>
              <a:rPr lang="en-US" sz="1200" dirty="0" smtClean="0"/>
              <a:t>. Retrieved </a:t>
            </a:r>
            <a:r>
              <a:rPr lang="en-US" sz="1200" dirty="0"/>
              <a:t>from https://</a:t>
            </a:r>
            <a:r>
              <a:rPr lang="en-US" sz="1200" dirty="0" smtClean="0"/>
              <a:t>www.cdc.gov/hiv/basics/prep.html</a:t>
            </a:r>
          </a:p>
          <a:p>
            <a:r>
              <a:rPr lang="en-US" sz="1200" dirty="0" smtClean="0"/>
              <a:t>Centers for Disease Control and Prevention. (2017c). </a:t>
            </a:r>
            <a:r>
              <a:rPr lang="en-US" sz="1200" i="1" dirty="0" smtClean="0"/>
              <a:t>Screening recommendations and considerations referenced in 	treatment guidelines and original sources</a:t>
            </a:r>
            <a:r>
              <a:rPr lang="en-US" sz="1200" dirty="0" smtClean="0"/>
              <a:t>. </a:t>
            </a:r>
            <a:r>
              <a:rPr lang="en-US" sz="1200" dirty="0"/>
              <a:t>Retrieved from https://</a:t>
            </a:r>
            <a:r>
              <a:rPr lang="en-US" sz="1200" dirty="0" smtClean="0"/>
              <a:t>www.cdc.gov/std/tg2015/screening-	recommendations.htm</a:t>
            </a:r>
            <a:endParaRPr lang="en-US" sz="1200" dirty="0"/>
          </a:p>
          <a:p>
            <a:r>
              <a:rPr lang="en-US" sz="1200" dirty="0" smtClean="0"/>
              <a:t>De Chesnay, M. (2016). Vulnerable populations: Vulnerable people. In M. </a:t>
            </a:r>
            <a:r>
              <a:rPr lang="en-US" sz="1200" dirty="0"/>
              <a:t>de Chesnay &amp; B.A. Anderson (Eds.), </a:t>
            </a:r>
            <a:r>
              <a:rPr lang="en-US" sz="1200" i="1" dirty="0"/>
              <a:t>Caring </a:t>
            </a:r>
            <a:r>
              <a:rPr lang="en-US" sz="1200" i="1" dirty="0" smtClean="0"/>
              <a:t>	for </a:t>
            </a:r>
            <a:r>
              <a:rPr lang="en-US" sz="1200" i="1" dirty="0"/>
              <a:t>the </a:t>
            </a:r>
            <a:r>
              <a:rPr lang="en-US" sz="1200" i="1" dirty="0" smtClean="0"/>
              <a:t>vulnerable: Perspectives </a:t>
            </a:r>
            <a:r>
              <a:rPr lang="en-US" sz="1200" i="1" dirty="0"/>
              <a:t>in nursing theory, practice, and research</a:t>
            </a:r>
            <a:r>
              <a:rPr lang="en-US" sz="1200" dirty="0"/>
              <a:t> </a:t>
            </a:r>
            <a:r>
              <a:rPr lang="en-US" sz="1200" dirty="0" smtClean="0"/>
              <a:t>(4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ed</a:t>
            </a:r>
            <a:r>
              <a:rPr lang="en-US" sz="1200" dirty="0"/>
              <a:t>.) </a:t>
            </a:r>
            <a:r>
              <a:rPr lang="en-US" sz="1200" dirty="0" smtClean="0"/>
              <a:t>(</a:t>
            </a:r>
            <a:r>
              <a:rPr lang="en-US" sz="1200" dirty="0"/>
              <a:t>pp. </a:t>
            </a:r>
            <a:r>
              <a:rPr lang="en-US" sz="1200" dirty="0" smtClean="0"/>
              <a:t>1-18). </a:t>
            </a:r>
            <a:r>
              <a:rPr lang="en-US" sz="1200" dirty="0"/>
              <a:t>Burlington, MA: </a:t>
            </a:r>
            <a:r>
              <a:rPr lang="en-US" sz="1200" dirty="0" smtClean="0"/>
              <a:t>	Jones </a:t>
            </a:r>
            <a:r>
              <a:rPr lang="en-US" sz="1200" dirty="0"/>
              <a:t>&amp; Bartlett Learning.</a:t>
            </a:r>
            <a:endParaRPr lang="en-US" sz="1200" dirty="0" smtClean="0"/>
          </a:p>
          <a:p>
            <a:r>
              <a:rPr lang="en-US" sz="1200" dirty="0"/>
              <a:t>De Chesnay, M</a:t>
            </a:r>
            <a:r>
              <a:rPr lang="en-US" sz="1200" dirty="0" smtClean="0"/>
              <a:t>., Hart, P., &amp; Brannan, J. </a:t>
            </a:r>
            <a:r>
              <a:rPr lang="en-US" sz="1200" dirty="0"/>
              <a:t>(2016</a:t>
            </a:r>
            <a:r>
              <a:rPr lang="en-US" sz="1200" dirty="0" smtClean="0"/>
              <a:t>). Cultural competence and resilience. In M</a:t>
            </a:r>
            <a:r>
              <a:rPr lang="en-US" sz="1200" dirty="0"/>
              <a:t>. de Chesnay &amp; </a:t>
            </a:r>
            <a:r>
              <a:rPr lang="en-US" sz="1200" dirty="0" smtClean="0"/>
              <a:t>B.A. 	Anderson </a:t>
            </a:r>
            <a:r>
              <a:rPr lang="en-US" sz="1200" dirty="0"/>
              <a:t>(Eds.), </a:t>
            </a:r>
            <a:r>
              <a:rPr lang="en-US" sz="1200" i="1" dirty="0"/>
              <a:t>Caring </a:t>
            </a:r>
            <a:r>
              <a:rPr lang="en-US" sz="1200" i="1" dirty="0" smtClean="0"/>
              <a:t>for </a:t>
            </a:r>
            <a:r>
              <a:rPr lang="en-US" sz="1200" i="1" dirty="0"/>
              <a:t>the vulnerable: </a:t>
            </a:r>
            <a:r>
              <a:rPr lang="en-US" sz="1200" i="1" dirty="0" smtClean="0"/>
              <a:t>Perspectives </a:t>
            </a:r>
            <a:r>
              <a:rPr lang="en-US" sz="1200" i="1" dirty="0"/>
              <a:t>in nursing theory, practice, and </a:t>
            </a:r>
            <a:r>
              <a:rPr lang="en-US" sz="1200" i="1" dirty="0" smtClean="0"/>
              <a:t>research</a:t>
            </a:r>
            <a:r>
              <a:rPr lang="en-US" sz="1200" dirty="0" smtClean="0"/>
              <a:t> </a:t>
            </a:r>
            <a:r>
              <a:rPr lang="en-US" sz="1200" dirty="0"/>
              <a:t>(4</a:t>
            </a:r>
            <a:r>
              <a:rPr lang="en-US" sz="1200" baseline="30000" dirty="0"/>
              <a:t>th</a:t>
            </a:r>
            <a:r>
              <a:rPr lang="en-US" sz="1200" dirty="0"/>
              <a:t> </a:t>
            </a:r>
            <a:r>
              <a:rPr lang="en-US" sz="1200" dirty="0" smtClean="0"/>
              <a:t>	ed</a:t>
            </a:r>
            <a:r>
              <a:rPr lang="en-US" sz="1200" dirty="0"/>
              <a:t>.) </a:t>
            </a:r>
            <a:r>
              <a:rPr lang="en-US" sz="1200" dirty="0" smtClean="0"/>
              <a:t>(</a:t>
            </a:r>
            <a:r>
              <a:rPr lang="en-US" sz="1200" dirty="0"/>
              <a:t>pp. </a:t>
            </a:r>
            <a:r>
              <a:rPr lang="en-US" sz="1200" dirty="0" smtClean="0"/>
              <a:t>33-47). </a:t>
            </a:r>
            <a:r>
              <a:rPr lang="en-US" sz="1200" dirty="0"/>
              <a:t>Burlington, MA: Jones &amp; Bartlett </a:t>
            </a:r>
            <a:r>
              <a:rPr lang="en-US" sz="1200" dirty="0" smtClean="0"/>
              <a:t>Learning</a:t>
            </a:r>
            <a:r>
              <a:rPr lang="en-US" sz="1200" dirty="0"/>
              <a:t>.</a:t>
            </a:r>
          </a:p>
          <a:p>
            <a:r>
              <a:rPr lang="en-US" sz="1200" dirty="0" smtClean="0"/>
              <a:t>Diamond, M., &amp; Garland, J. (2014). Evidence regarding cosmetic and medically unnecessary surgery on infants. 	</a:t>
            </a:r>
            <a:r>
              <a:rPr lang="en-US" sz="1200" i="1" dirty="0" smtClean="0"/>
              <a:t>Journal of Pediatric Urology, 10(1), 2-6. </a:t>
            </a:r>
            <a:r>
              <a:rPr lang="en-US" sz="1200" dirty="0"/>
              <a:t>DOI: http://dx.doi.org/10.1016/j.jpurol.2013.10.021</a:t>
            </a:r>
            <a:endParaRPr lang="en-US" sz="1200" i="1" dirty="0" smtClean="0"/>
          </a:p>
          <a:p>
            <a:r>
              <a:rPr lang="en-US" sz="1200" dirty="0" smtClean="0"/>
              <a:t>Fredriksen-Goldsen</a:t>
            </a:r>
            <a:r>
              <a:rPr lang="en-US" sz="1200" dirty="0"/>
              <a:t>, K. I., Simoni, J. M., Kim, </a:t>
            </a:r>
            <a:r>
              <a:rPr lang="en-US" sz="1200" dirty="0" smtClean="0"/>
              <a:t>H.J</a:t>
            </a:r>
            <a:r>
              <a:rPr lang="en-US" sz="1200" dirty="0"/>
              <a:t>., Lehavot, K., </a:t>
            </a:r>
            <a:r>
              <a:rPr lang="en-US" sz="1200" dirty="0" smtClean="0"/>
              <a:t>Walters</a:t>
            </a:r>
            <a:r>
              <a:rPr lang="en-US" sz="1200" dirty="0"/>
              <a:t>, K. L., Yang, J., &amp; Hoy-Ellis, C. P. (2014). The </a:t>
            </a:r>
            <a:r>
              <a:rPr lang="en-US" sz="1200" dirty="0" smtClean="0"/>
              <a:t>	health equity </a:t>
            </a:r>
            <a:r>
              <a:rPr lang="en-US" sz="1200" dirty="0"/>
              <a:t>p</a:t>
            </a:r>
            <a:r>
              <a:rPr lang="en-US" sz="1200" dirty="0" smtClean="0"/>
              <a:t>romotion </a:t>
            </a:r>
            <a:r>
              <a:rPr lang="en-US" sz="1200" dirty="0"/>
              <a:t>m</a:t>
            </a:r>
            <a:r>
              <a:rPr lang="en-US" sz="1200" dirty="0" smtClean="0"/>
              <a:t>odel</a:t>
            </a:r>
            <a:r>
              <a:rPr lang="en-US" sz="1200" dirty="0"/>
              <a:t>: Reconceptualization of </a:t>
            </a:r>
            <a:r>
              <a:rPr lang="en-US" sz="1200" dirty="0" smtClean="0"/>
              <a:t>lesbian</a:t>
            </a:r>
            <a:r>
              <a:rPr lang="en-US" sz="1200" dirty="0"/>
              <a:t>, </a:t>
            </a:r>
            <a:r>
              <a:rPr lang="en-US" sz="1200" dirty="0" smtClean="0"/>
              <a:t>gay</a:t>
            </a:r>
            <a:r>
              <a:rPr lang="en-US" sz="1200" dirty="0"/>
              <a:t>, </a:t>
            </a:r>
            <a:r>
              <a:rPr lang="en-US" sz="1200" dirty="0" smtClean="0"/>
              <a:t>bisexual</a:t>
            </a:r>
            <a:r>
              <a:rPr lang="en-US" sz="1200" dirty="0"/>
              <a:t>, and </a:t>
            </a:r>
            <a:r>
              <a:rPr lang="en-US" sz="1200" dirty="0" smtClean="0"/>
              <a:t>transgender </a:t>
            </a:r>
            <a:r>
              <a:rPr lang="en-US" sz="1200" dirty="0"/>
              <a:t>(LGBT) </a:t>
            </a:r>
            <a:r>
              <a:rPr lang="en-US" sz="1200" dirty="0" smtClean="0"/>
              <a:t>health 	disparities</a:t>
            </a:r>
            <a:r>
              <a:rPr lang="en-US" sz="1200" dirty="0"/>
              <a:t>. </a:t>
            </a:r>
            <a:r>
              <a:rPr lang="en-US" sz="1200" i="1" dirty="0"/>
              <a:t>The </a:t>
            </a:r>
            <a:r>
              <a:rPr lang="en-US" sz="1200" i="1" dirty="0" smtClean="0"/>
              <a:t>American </a:t>
            </a:r>
            <a:r>
              <a:rPr lang="en-US" sz="1200" i="1" dirty="0"/>
              <a:t>Journal of Orthopsychiatry</a:t>
            </a:r>
            <a:r>
              <a:rPr lang="en-US" sz="1200" dirty="0"/>
              <a:t>, </a:t>
            </a:r>
            <a:r>
              <a:rPr lang="en-US" sz="1200" i="1" dirty="0"/>
              <a:t>84</a:t>
            </a:r>
            <a:r>
              <a:rPr lang="en-US" sz="1200" dirty="0"/>
              <a:t>(6), 653–663. </a:t>
            </a:r>
            <a:r>
              <a:rPr lang="en-US" sz="1200" dirty="0" smtClean="0"/>
              <a:t>http</a:t>
            </a:r>
            <a:r>
              <a:rPr lang="en-US" sz="1200" dirty="0"/>
              <a:t>://doi.org/10.1037/ort0000030</a:t>
            </a:r>
            <a:endParaRPr lang="en-US" sz="1200" dirty="0" smtClean="0"/>
          </a:p>
          <a:p>
            <a:r>
              <a:rPr lang="en-US" sz="1200" dirty="0"/>
              <a:t>Hatzenbuehler, M. L., &amp; McLaughlin, K. A. (2014). Structural </a:t>
            </a:r>
            <a:r>
              <a:rPr lang="en-US" sz="1200" dirty="0" smtClean="0"/>
              <a:t>stigma </a:t>
            </a:r>
            <a:r>
              <a:rPr lang="en-US" sz="1200" dirty="0"/>
              <a:t>and </a:t>
            </a:r>
            <a:r>
              <a:rPr lang="en-US" sz="1200" dirty="0" smtClean="0"/>
              <a:t>hypothalamic-pituitary-adrenocortical </a:t>
            </a:r>
            <a:r>
              <a:rPr lang="en-US" sz="1200" dirty="0"/>
              <a:t>a</a:t>
            </a:r>
            <a:r>
              <a:rPr lang="en-US" sz="1200" dirty="0" smtClean="0"/>
              <a:t>xis 	reactivity </a:t>
            </a:r>
            <a:r>
              <a:rPr lang="en-US" sz="1200" dirty="0"/>
              <a:t>in </a:t>
            </a:r>
            <a:r>
              <a:rPr lang="en-US" sz="1200" dirty="0" smtClean="0"/>
              <a:t>lesbian</a:t>
            </a:r>
            <a:r>
              <a:rPr lang="en-US" sz="1200" dirty="0"/>
              <a:t>, </a:t>
            </a:r>
            <a:r>
              <a:rPr lang="en-US" sz="1200" dirty="0" smtClean="0"/>
              <a:t>gay</a:t>
            </a:r>
            <a:r>
              <a:rPr lang="en-US" sz="1200" dirty="0"/>
              <a:t>, and </a:t>
            </a:r>
            <a:r>
              <a:rPr lang="en-US" sz="1200" dirty="0" smtClean="0"/>
              <a:t>bisexual </a:t>
            </a:r>
            <a:r>
              <a:rPr lang="en-US" sz="1200" dirty="0"/>
              <a:t>y</a:t>
            </a:r>
            <a:r>
              <a:rPr lang="en-US" sz="1200" dirty="0" smtClean="0"/>
              <a:t>oung </a:t>
            </a:r>
            <a:r>
              <a:rPr lang="en-US" sz="1200" dirty="0"/>
              <a:t>a</a:t>
            </a:r>
            <a:r>
              <a:rPr lang="en-US" sz="1200" dirty="0" smtClean="0"/>
              <a:t>dults</a:t>
            </a:r>
            <a:r>
              <a:rPr lang="en-US" sz="1200" dirty="0"/>
              <a:t>. </a:t>
            </a:r>
            <a:r>
              <a:rPr lang="en-US" sz="1200" i="1" dirty="0"/>
              <a:t>Annals of Behavioral Medicine : A Publication of the </a:t>
            </a:r>
            <a:r>
              <a:rPr lang="en-US" sz="1200" i="1" dirty="0" smtClean="0"/>
              <a:t>	Society </a:t>
            </a:r>
            <a:r>
              <a:rPr lang="en-US" sz="1200" i="1" dirty="0"/>
              <a:t>of Behavioral Medicine</a:t>
            </a:r>
            <a:r>
              <a:rPr lang="en-US" sz="1200" dirty="0"/>
              <a:t>, </a:t>
            </a:r>
            <a:r>
              <a:rPr lang="en-US" sz="1200" i="1" dirty="0"/>
              <a:t>47</a:t>
            </a:r>
            <a:r>
              <a:rPr lang="en-US" sz="1200" dirty="0"/>
              <a:t>(1), 39–47. http://doi.org/10.1007/s12160-013-9556-9</a:t>
            </a:r>
          </a:p>
          <a:p>
            <a:r>
              <a:rPr lang="en-US" sz="1200" dirty="0" smtClean="0"/>
              <a:t>Marion, D., Douglas, M., Lavin, M., Barr, N., Gazaway, S., Thomas, E., &amp; Bickford, C. (2017). Implementing the new 	ANA standard 8: Culturally congruent practice. </a:t>
            </a:r>
            <a:r>
              <a:rPr lang="en-US" sz="1200" i="1" dirty="0" smtClean="0"/>
              <a:t>OJIN: The Online Journal of Issues in Nursing, 22</a:t>
            </a:r>
            <a:r>
              <a:rPr lang="en-US" sz="1200" dirty="0" smtClean="0"/>
              <a:t>(1). 	doi: 10.3912/OJIN.Vol22No01PPT20</a:t>
            </a:r>
          </a:p>
          <a:p>
            <a:pPr>
              <a:spcBef>
                <a:spcPts val="600"/>
              </a:spcBef>
            </a:pPr>
            <a:r>
              <a:rPr lang="en-US" sz="1200" dirty="0" smtClean="0"/>
              <a:t>Office on Women’s Health. (2017). Lesbian and bisexual health. </a:t>
            </a:r>
            <a:r>
              <a:rPr lang="en-US" sz="1200" dirty="0"/>
              <a:t>Retrieved from https://</a:t>
            </a:r>
            <a:r>
              <a:rPr lang="en-US" sz="1200" dirty="0" smtClean="0"/>
              <a:t>www.womenshealth.gov/a-z-	topics/lesbian-and-bisexual-health </a:t>
            </a:r>
          </a:p>
          <a:p>
            <a:endParaRPr lang="en-US" sz="1200" dirty="0" smtClean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2"/>
          <p:cNvSpPr>
            <a:spLocks noGrp="1"/>
          </p:cNvSpPr>
          <p:nvPr>
            <p:ph type="title"/>
          </p:nvPr>
        </p:nvSpPr>
        <p:spPr>
          <a:xfrm>
            <a:off x="2743200" y="152400"/>
            <a:ext cx="6096000" cy="1143000"/>
          </a:xfrm>
        </p:spPr>
        <p:txBody>
          <a:bodyPr/>
          <a:lstStyle/>
          <a:p>
            <a:r>
              <a:rPr lang="en-US" dirty="0" smtClean="0"/>
              <a:t>References: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7587" name="Content Placeholder 3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4953000"/>
          </a:xfrm>
        </p:spPr>
        <p:txBody>
          <a:bodyPr/>
          <a:lstStyle/>
          <a:p>
            <a:pPr lvl="0">
              <a:spcBef>
                <a:spcPts val="600"/>
              </a:spcBef>
              <a:buClr>
                <a:srgbClr val="FF9966"/>
              </a:buClr>
            </a:pPr>
            <a:r>
              <a:rPr lang="en-US" sz="1200" dirty="0">
                <a:solidFill>
                  <a:srgbClr val="009999"/>
                </a:solidFill>
              </a:rPr>
              <a:t>Perez-Stable, E. (2016). Director’s message: Sexual and gender minorities formally designated as a health disparity </a:t>
            </a:r>
            <a:r>
              <a:rPr lang="en-US" sz="1200" dirty="0" smtClean="0">
                <a:solidFill>
                  <a:srgbClr val="009999"/>
                </a:solidFill>
              </a:rPr>
              <a:t>	population </a:t>
            </a:r>
            <a:r>
              <a:rPr lang="en-US" sz="1200" dirty="0">
                <a:solidFill>
                  <a:srgbClr val="009999"/>
                </a:solidFill>
              </a:rPr>
              <a:t>for research purposes. Retrieved from https://www.nimhd.nih.gov/about/ </a:t>
            </a:r>
            <a:r>
              <a:rPr lang="en-US" sz="1200" dirty="0" smtClean="0">
                <a:solidFill>
                  <a:srgbClr val="009999"/>
                </a:solidFill>
              </a:rPr>
              <a:t>directors-	corner/message.html</a:t>
            </a:r>
            <a:endParaRPr lang="en-US" sz="1200" dirty="0">
              <a:solidFill>
                <a:srgbClr val="009999"/>
              </a:solidFill>
            </a:endParaRPr>
          </a:p>
          <a:p>
            <a:pPr lvl="0">
              <a:spcBef>
                <a:spcPts val="600"/>
              </a:spcBef>
              <a:buClr>
                <a:srgbClr val="FF9966"/>
              </a:buClr>
            </a:pPr>
            <a:r>
              <a:rPr lang="en-US" sz="1200" dirty="0">
                <a:solidFill>
                  <a:srgbClr val="009999"/>
                </a:solidFill>
              </a:rPr>
              <a:t>Pingel, E. S., Thomas, L., Harmell, C., &amp; Bauermeister, J. (2013). Creating comprehensive, youth centered, culturally </a:t>
            </a:r>
            <a:r>
              <a:rPr lang="en-US" sz="1200" dirty="0" smtClean="0">
                <a:solidFill>
                  <a:srgbClr val="009999"/>
                </a:solidFill>
              </a:rPr>
              <a:t>	appropriate </a:t>
            </a:r>
            <a:r>
              <a:rPr lang="en-US" sz="1200" dirty="0">
                <a:solidFill>
                  <a:srgbClr val="009999"/>
                </a:solidFill>
              </a:rPr>
              <a:t>sex education: What do young gay, bisexual and questioning men want? </a:t>
            </a:r>
            <a:r>
              <a:rPr lang="en-US" sz="1200" i="1" dirty="0">
                <a:solidFill>
                  <a:srgbClr val="009999"/>
                </a:solidFill>
              </a:rPr>
              <a:t>Sexuality Research &amp; </a:t>
            </a:r>
            <a:r>
              <a:rPr lang="en-US" sz="1200" i="1" dirty="0" smtClean="0">
                <a:solidFill>
                  <a:srgbClr val="009999"/>
                </a:solidFill>
              </a:rPr>
              <a:t>	Social </a:t>
            </a:r>
            <a:r>
              <a:rPr lang="en-US" sz="1200" i="1" dirty="0">
                <a:solidFill>
                  <a:srgbClr val="009999"/>
                </a:solidFill>
              </a:rPr>
              <a:t>Policy : Journal of NSRC : SR &amp; SP</a:t>
            </a:r>
            <a:r>
              <a:rPr lang="en-US" sz="1200" dirty="0">
                <a:solidFill>
                  <a:srgbClr val="009999"/>
                </a:solidFill>
              </a:rPr>
              <a:t>, </a:t>
            </a:r>
            <a:r>
              <a:rPr lang="en-US" sz="1200" i="1" dirty="0">
                <a:solidFill>
                  <a:srgbClr val="009999"/>
                </a:solidFill>
              </a:rPr>
              <a:t>10</a:t>
            </a:r>
            <a:r>
              <a:rPr lang="en-US" sz="1200" dirty="0">
                <a:solidFill>
                  <a:srgbClr val="009999"/>
                </a:solidFill>
              </a:rPr>
              <a:t>(4), http://doi.org/10.1007/s13178-013-0134-5</a:t>
            </a:r>
          </a:p>
          <a:p>
            <a:pPr lvl="0">
              <a:spcBef>
                <a:spcPts val="600"/>
              </a:spcBef>
              <a:buClr>
                <a:srgbClr val="FF9966"/>
              </a:buClr>
            </a:pPr>
            <a:r>
              <a:rPr lang="en-US" sz="1200" dirty="0">
                <a:solidFill>
                  <a:srgbClr val="009999"/>
                </a:solidFill>
              </a:rPr>
              <a:t>Purnell, L.D. (2013). </a:t>
            </a:r>
            <a:r>
              <a:rPr lang="en-US" sz="1200" i="1" dirty="0">
                <a:solidFill>
                  <a:srgbClr val="009999"/>
                </a:solidFill>
              </a:rPr>
              <a:t>Transcultural health care: A culturally competent approach</a:t>
            </a:r>
            <a:r>
              <a:rPr lang="en-US" sz="1200" dirty="0">
                <a:solidFill>
                  <a:srgbClr val="009999"/>
                </a:solidFill>
              </a:rPr>
              <a:t> (4</a:t>
            </a:r>
            <a:r>
              <a:rPr lang="en-US" sz="1200" baseline="30000" dirty="0">
                <a:solidFill>
                  <a:srgbClr val="009999"/>
                </a:solidFill>
              </a:rPr>
              <a:t>th</a:t>
            </a:r>
            <a:r>
              <a:rPr lang="en-US" sz="1200" dirty="0">
                <a:solidFill>
                  <a:srgbClr val="009999"/>
                </a:solidFill>
              </a:rPr>
              <a:t> ed.). Philadelphia, PA: F.A. Davis.</a:t>
            </a:r>
          </a:p>
          <a:p>
            <a:pPr lvl="0">
              <a:spcBef>
                <a:spcPts val="600"/>
              </a:spcBef>
              <a:buClr>
                <a:srgbClr val="FF9966"/>
              </a:buClr>
            </a:pPr>
            <a:r>
              <a:rPr lang="en-US" sz="1200" dirty="0">
                <a:solidFill>
                  <a:srgbClr val="009999"/>
                </a:solidFill>
              </a:rPr>
              <a:t>Ranji, U., Beamesdurfer, A., Kates, J., &amp; Salganicoff, A., (2014). </a:t>
            </a:r>
            <a:r>
              <a:rPr lang="en-US" sz="1200" i="1" dirty="0">
                <a:solidFill>
                  <a:srgbClr val="009999"/>
                </a:solidFill>
              </a:rPr>
              <a:t>Health and access to care and coverage for lesbian, </a:t>
            </a:r>
            <a:r>
              <a:rPr lang="en-US" sz="1200" i="1" dirty="0" smtClean="0">
                <a:solidFill>
                  <a:srgbClr val="009999"/>
                </a:solidFill>
              </a:rPr>
              <a:t>	gay</a:t>
            </a:r>
            <a:r>
              <a:rPr lang="en-US" sz="1200" i="1" dirty="0">
                <a:solidFill>
                  <a:srgbClr val="009999"/>
                </a:solidFill>
              </a:rPr>
              <a:t>, bisexual, and transgender individuals in the U.S. </a:t>
            </a:r>
            <a:r>
              <a:rPr lang="en-US" sz="1200" dirty="0">
                <a:solidFill>
                  <a:srgbClr val="009999"/>
                </a:solidFill>
              </a:rPr>
              <a:t>Retrieved from </a:t>
            </a:r>
            <a:r>
              <a:rPr lang="en-US" sz="1200" dirty="0" smtClean="0">
                <a:solidFill>
                  <a:srgbClr val="009999"/>
                </a:solidFill>
              </a:rPr>
              <a:t>	https</a:t>
            </a:r>
            <a:r>
              <a:rPr lang="en-US" sz="1200" dirty="0">
                <a:solidFill>
                  <a:srgbClr val="009999"/>
                </a:solidFill>
              </a:rPr>
              <a:t>://</a:t>
            </a:r>
            <a:r>
              <a:rPr lang="en-US" sz="1200" dirty="0" smtClean="0">
                <a:solidFill>
                  <a:srgbClr val="009999"/>
                </a:solidFill>
              </a:rPr>
              <a:t>nursing.unc.edu/files/2014/04/8539-health-and-access-to-careand-coveragefor-lesbian-gay-bisexual-	and-transgender-individuals-in-the-u-s.pdf</a:t>
            </a:r>
            <a:endParaRPr lang="en-US" sz="1200" dirty="0">
              <a:solidFill>
                <a:srgbClr val="009999"/>
              </a:solidFill>
            </a:endParaRPr>
          </a:p>
          <a:p>
            <a:pPr lvl="0">
              <a:spcBef>
                <a:spcPts val="600"/>
              </a:spcBef>
              <a:buClr>
                <a:srgbClr val="FF9966"/>
              </a:buClr>
            </a:pPr>
            <a:r>
              <a:rPr lang="en-US" sz="1200" dirty="0" err="1" smtClean="0">
                <a:solidFill>
                  <a:srgbClr val="009999"/>
                </a:solidFill>
              </a:rPr>
              <a:t>Sedlack</a:t>
            </a:r>
            <a:r>
              <a:rPr lang="en-US" sz="1200" dirty="0" smtClean="0">
                <a:solidFill>
                  <a:srgbClr val="009999"/>
                </a:solidFill>
              </a:rPr>
              <a:t>, C.A., </a:t>
            </a:r>
            <a:r>
              <a:rPr lang="en-US" sz="1200" dirty="0" err="1" smtClean="0">
                <a:solidFill>
                  <a:srgbClr val="009999"/>
                </a:solidFill>
              </a:rPr>
              <a:t>Veney</a:t>
            </a:r>
            <a:r>
              <a:rPr lang="en-US" sz="1200" dirty="0" smtClean="0">
                <a:solidFill>
                  <a:srgbClr val="009999"/>
                </a:solidFill>
              </a:rPr>
              <a:t>, A.J., &amp; O’Bryan </a:t>
            </a:r>
            <a:r>
              <a:rPr lang="en-US" sz="1200" dirty="0" err="1" smtClean="0">
                <a:solidFill>
                  <a:srgbClr val="009999"/>
                </a:solidFill>
              </a:rPr>
              <a:t>Doheny</a:t>
            </a:r>
            <a:r>
              <a:rPr lang="en-US" sz="1200" dirty="0" smtClean="0">
                <a:solidFill>
                  <a:srgbClr val="009999"/>
                </a:solidFill>
              </a:rPr>
              <a:t>, M. (2016). Caring for the transgender individual. </a:t>
            </a:r>
            <a:r>
              <a:rPr lang="en-US" sz="1200" dirty="0" err="1" smtClean="0">
                <a:solidFill>
                  <a:srgbClr val="009999"/>
                </a:solidFill>
              </a:rPr>
              <a:t>Orthopaedic</a:t>
            </a:r>
            <a:r>
              <a:rPr lang="en-US" sz="1200" dirty="0" smtClean="0">
                <a:solidFill>
                  <a:srgbClr val="009999"/>
                </a:solidFill>
              </a:rPr>
              <a:t> Nursing, 	35(5), 301-306.</a:t>
            </a:r>
          </a:p>
          <a:p>
            <a:pPr lvl="0">
              <a:spcBef>
                <a:spcPts val="600"/>
              </a:spcBef>
              <a:buClr>
                <a:srgbClr val="FF9966"/>
              </a:buClr>
            </a:pPr>
            <a:r>
              <a:rPr lang="en-US" sz="1200" dirty="0" smtClean="0">
                <a:solidFill>
                  <a:srgbClr val="009999"/>
                </a:solidFill>
              </a:rPr>
              <a:t>Singh</a:t>
            </a:r>
            <a:r>
              <a:rPr lang="en-US" sz="1200" dirty="0">
                <a:solidFill>
                  <a:srgbClr val="009999"/>
                </a:solidFill>
              </a:rPr>
              <a:t>, A. A., &amp; dickey, L.M. (2016). Implementing the APA guidelines on psychological practice with transgender and </a:t>
            </a:r>
            <a:r>
              <a:rPr lang="en-US" sz="1200" dirty="0" smtClean="0">
                <a:solidFill>
                  <a:srgbClr val="009999"/>
                </a:solidFill>
              </a:rPr>
              <a:t>	gender </a:t>
            </a:r>
            <a:r>
              <a:rPr lang="en-US" sz="1200" dirty="0">
                <a:solidFill>
                  <a:srgbClr val="009999"/>
                </a:solidFill>
              </a:rPr>
              <a:t>nonconforming people: A call to action to the field of psychology. </a:t>
            </a:r>
            <a:r>
              <a:rPr lang="en-US" sz="1200" i="1" dirty="0">
                <a:solidFill>
                  <a:srgbClr val="009999"/>
                </a:solidFill>
              </a:rPr>
              <a:t>Psychology of Sexual Orientation </a:t>
            </a:r>
            <a:r>
              <a:rPr lang="en-US" sz="1200" i="1" dirty="0" smtClean="0">
                <a:solidFill>
                  <a:srgbClr val="009999"/>
                </a:solidFill>
              </a:rPr>
              <a:t>	And </a:t>
            </a:r>
            <a:r>
              <a:rPr lang="en-US" sz="1200" i="1" dirty="0">
                <a:solidFill>
                  <a:srgbClr val="009999"/>
                </a:solidFill>
              </a:rPr>
              <a:t>Gender Diversity</a:t>
            </a:r>
            <a:r>
              <a:rPr lang="en-US" sz="1200" dirty="0">
                <a:solidFill>
                  <a:srgbClr val="009999"/>
                </a:solidFill>
              </a:rPr>
              <a:t>, </a:t>
            </a:r>
            <a:r>
              <a:rPr lang="en-US" sz="1200" i="1" dirty="0">
                <a:solidFill>
                  <a:srgbClr val="009999"/>
                </a:solidFill>
              </a:rPr>
              <a:t>3</a:t>
            </a:r>
            <a:r>
              <a:rPr lang="en-US" sz="1200" dirty="0">
                <a:solidFill>
                  <a:srgbClr val="009999"/>
                </a:solidFill>
              </a:rPr>
              <a:t>(2), 195-200. doi:10.1037/sgd0000179</a:t>
            </a:r>
          </a:p>
          <a:p>
            <a:pPr lvl="0">
              <a:spcBef>
                <a:spcPts val="600"/>
              </a:spcBef>
              <a:buClr>
                <a:srgbClr val="FF9966"/>
              </a:buClr>
            </a:pPr>
            <a:r>
              <a:rPr lang="en-US" sz="1200" dirty="0">
                <a:solidFill>
                  <a:srgbClr val="009999"/>
                </a:solidFill>
              </a:rPr>
              <a:t>Taylor, S. W., Mayer, K. H., </a:t>
            </a:r>
            <a:r>
              <a:rPr lang="en-US" sz="1200" dirty="0" err="1">
                <a:solidFill>
                  <a:srgbClr val="009999"/>
                </a:solidFill>
              </a:rPr>
              <a:t>Elsesser</a:t>
            </a:r>
            <a:r>
              <a:rPr lang="en-US" sz="1200" dirty="0">
                <a:solidFill>
                  <a:srgbClr val="009999"/>
                </a:solidFill>
              </a:rPr>
              <a:t>, S. M., </a:t>
            </a:r>
            <a:r>
              <a:rPr lang="en-US" sz="1200" dirty="0" err="1">
                <a:solidFill>
                  <a:srgbClr val="009999"/>
                </a:solidFill>
              </a:rPr>
              <a:t>Mimiaga</a:t>
            </a:r>
            <a:r>
              <a:rPr lang="en-US" sz="1200" dirty="0">
                <a:solidFill>
                  <a:srgbClr val="009999"/>
                </a:solidFill>
              </a:rPr>
              <a:t>, M. J., </a:t>
            </a:r>
            <a:r>
              <a:rPr lang="en-US" sz="1200" dirty="0" err="1">
                <a:solidFill>
                  <a:srgbClr val="009999"/>
                </a:solidFill>
              </a:rPr>
              <a:t>O’Cleirigh</a:t>
            </a:r>
            <a:r>
              <a:rPr lang="en-US" sz="1200" dirty="0">
                <a:solidFill>
                  <a:srgbClr val="009999"/>
                </a:solidFill>
              </a:rPr>
              <a:t>, C., &amp; </a:t>
            </a:r>
            <a:r>
              <a:rPr lang="en-US" sz="1200" dirty="0" err="1">
                <a:solidFill>
                  <a:srgbClr val="009999"/>
                </a:solidFill>
              </a:rPr>
              <a:t>Safren</a:t>
            </a:r>
            <a:r>
              <a:rPr lang="en-US" sz="1200" dirty="0">
                <a:solidFill>
                  <a:srgbClr val="009999"/>
                </a:solidFill>
              </a:rPr>
              <a:t>, S. A. (2014). Optimizing content </a:t>
            </a:r>
            <a:r>
              <a:rPr lang="en-US" sz="1200" dirty="0" smtClean="0">
                <a:solidFill>
                  <a:srgbClr val="009999"/>
                </a:solidFill>
              </a:rPr>
              <a:t>	for </a:t>
            </a:r>
            <a:r>
              <a:rPr lang="en-US" sz="1200" dirty="0">
                <a:solidFill>
                  <a:srgbClr val="009999"/>
                </a:solidFill>
              </a:rPr>
              <a:t>pre-exposure prophylaxis (PrEP) counseling for men who have sex with men: Perspectives of PrEP users </a:t>
            </a:r>
            <a:r>
              <a:rPr lang="en-US" sz="1200" dirty="0" smtClean="0">
                <a:solidFill>
                  <a:srgbClr val="009999"/>
                </a:solidFill>
              </a:rPr>
              <a:t>	and </a:t>
            </a:r>
            <a:r>
              <a:rPr lang="en-US" sz="1200" dirty="0">
                <a:solidFill>
                  <a:srgbClr val="009999"/>
                </a:solidFill>
              </a:rPr>
              <a:t>high-risk PrEP naïve men. </a:t>
            </a:r>
            <a:r>
              <a:rPr lang="en-US" sz="1200" i="1" dirty="0">
                <a:solidFill>
                  <a:srgbClr val="009999"/>
                </a:solidFill>
              </a:rPr>
              <a:t>AIDS and Behavior</a:t>
            </a:r>
            <a:r>
              <a:rPr lang="en-US" sz="1200" dirty="0">
                <a:solidFill>
                  <a:srgbClr val="009999"/>
                </a:solidFill>
              </a:rPr>
              <a:t>, </a:t>
            </a:r>
            <a:r>
              <a:rPr lang="en-US" sz="1200" i="1" dirty="0">
                <a:solidFill>
                  <a:srgbClr val="009999"/>
                </a:solidFill>
              </a:rPr>
              <a:t>18</a:t>
            </a:r>
            <a:r>
              <a:rPr lang="en-US" sz="1200" dirty="0">
                <a:solidFill>
                  <a:srgbClr val="009999"/>
                </a:solidFill>
              </a:rPr>
              <a:t>(5), 871–879. http://doi.org/10.1007/s10461-013-0617-7</a:t>
            </a:r>
          </a:p>
          <a:p>
            <a:pPr lvl="0">
              <a:spcBef>
                <a:spcPts val="600"/>
              </a:spcBef>
              <a:buClr>
                <a:srgbClr val="FF9966"/>
              </a:buClr>
            </a:pPr>
            <a:r>
              <a:rPr lang="en-US" sz="1200" dirty="0">
                <a:solidFill>
                  <a:srgbClr val="009999"/>
                </a:solidFill>
              </a:rPr>
              <a:t>University of California. (2017). </a:t>
            </a:r>
            <a:r>
              <a:rPr lang="en-US" sz="1200" i="1" dirty="0">
                <a:solidFill>
                  <a:srgbClr val="009999"/>
                </a:solidFill>
              </a:rPr>
              <a:t>LGBTQIA resource center glossary</a:t>
            </a:r>
            <a:r>
              <a:rPr lang="en-US" sz="1200" dirty="0">
                <a:solidFill>
                  <a:srgbClr val="009999"/>
                </a:solidFill>
              </a:rPr>
              <a:t>. Retrieved </a:t>
            </a:r>
            <a:r>
              <a:rPr lang="en-US" sz="1200" dirty="0" smtClean="0">
                <a:solidFill>
                  <a:srgbClr val="009999"/>
                </a:solidFill>
              </a:rPr>
              <a:t>	fromhttps</a:t>
            </a:r>
            <a:r>
              <a:rPr lang="en-US" sz="1200" dirty="0">
                <a:solidFill>
                  <a:srgbClr val="009999"/>
                </a:solidFill>
              </a:rPr>
              <a:t>://lgbtqia.ucdavis.edu/educated/glossary.html</a:t>
            </a:r>
          </a:p>
          <a:p>
            <a:pPr lvl="0">
              <a:spcBef>
                <a:spcPts val="600"/>
              </a:spcBef>
              <a:buClr>
                <a:srgbClr val="FF9966"/>
              </a:buClr>
            </a:pPr>
            <a:r>
              <a:rPr lang="en-US" sz="1200" dirty="0">
                <a:solidFill>
                  <a:srgbClr val="009999"/>
                </a:solidFill>
              </a:rPr>
              <a:t>U.S. Department of Health and Human Services. (2017). </a:t>
            </a:r>
            <a:r>
              <a:rPr lang="en-US" sz="1200" i="1" dirty="0">
                <a:solidFill>
                  <a:srgbClr val="009999"/>
                </a:solidFill>
              </a:rPr>
              <a:t>Lesbian, gay, bisexual, and transgender health. </a:t>
            </a:r>
            <a:r>
              <a:rPr lang="en-US" sz="1200" dirty="0">
                <a:solidFill>
                  <a:srgbClr val="009999"/>
                </a:solidFill>
              </a:rPr>
              <a:t>Retrieved </a:t>
            </a:r>
            <a:r>
              <a:rPr lang="en-US" sz="1200" dirty="0" smtClean="0">
                <a:solidFill>
                  <a:srgbClr val="009999"/>
                </a:solidFill>
              </a:rPr>
              <a:t>	from </a:t>
            </a:r>
            <a:r>
              <a:rPr lang="en-US" sz="1200" dirty="0">
                <a:solidFill>
                  <a:srgbClr val="009999"/>
                </a:solidFill>
              </a:rPr>
              <a:t>https://www.healthypeople.gov/2020/topics-objectives/topic/lesbian-gay-bisexual-and-transgender-health</a:t>
            </a:r>
          </a:p>
          <a:p>
            <a:pPr lvl="0">
              <a:spcBef>
                <a:spcPts val="600"/>
              </a:spcBef>
              <a:buClr>
                <a:srgbClr val="FF9966"/>
              </a:buClr>
            </a:pPr>
            <a:r>
              <a:rPr lang="en-US" sz="1200" dirty="0">
                <a:solidFill>
                  <a:srgbClr val="009999"/>
                </a:solidFill>
              </a:rPr>
              <a:t>WPATH. (2011). Standards of care for the health of transsexual, transgender, and gender non-conforming people (7</a:t>
            </a:r>
            <a:r>
              <a:rPr lang="en-US" sz="1200" baseline="30000" dirty="0">
                <a:solidFill>
                  <a:srgbClr val="009999"/>
                </a:solidFill>
              </a:rPr>
              <a:t>th</a:t>
            </a:r>
            <a:r>
              <a:rPr lang="en-US" sz="1200" dirty="0">
                <a:solidFill>
                  <a:srgbClr val="009999"/>
                </a:solidFill>
              </a:rPr>
              <a:t> </a:t>
            </a:r>
            <a:r>
              <a:rPr lang="en-US" sz="1200" dirty="0" smtClean="0">
                <a:solidFill>
                  <a:srgbClr val="009999"/>
                </a:solidFill>
              </a:rPr>
              <a:t>	ed</a:t>
            </a:r>
            <a:r>
              <a:rPr lang="en-US" sz="1200" dirty="0">
                <a:solidFill>
                  <a:srgbClr val="009999"/>
                </a:solidFill>
              </a:rPr>
              <a:t>.) Retrieved from </a:t>
            </a:r>
            <a:r>
              <a:rPr lang="en-US" sz="1200" dirty="0" smtClean="0">
                <a:solidFill>
                  <a:srgbClr val="009999"/>
                </a:solidFill>
              </a:rPr>
              <a:t>	http</a:t>
            </a:r>
            <a:r>
              <a:rPr lang="en-US" sz="1200" dirty="0">
                <a:solidFill>
                  <a:srgbClr val="009999"/>
                </a:solidFill>
              </a:rPr>
              <a:t>://www.wpath.org/site_page.cfm?pk_association_webpage_menu=1351&amp;pk_association_webpage=3926 . </a:t>
            </a:r>
          </a:p>
          <a:p>
            <a:pPr lvl="0">
              <a:spcBef>
                <a:spcPts val="600"/>
              </a:spcBef>
              <a:buClr>
                <a:srgbClr val="FF9966"/>
              </a:buClr>
            </a:pPr>
            <a:r>
              <a:rPr lang="en-US" sz="1200" dirty="0">
                <a:solidFill>
                  <a:srgbClr val="009999"/>
                </a:solidFill>
              </a:rPr>
              <a:t>Young, R. M., &amp; Meyer, I. H. (2005). The trouble with “MSM” and “WSW”: Erasure of the sexual-minority person in </a:t>
            </a:r>
            <a:r>
              <a:rPr lang="en-US" sz="1200" dirty="0" smtClean="0">
                <a:solidFill>
                  <a:srgbClr val="009999"/>
                </a:solidFill>
              </a:rPr>
              <a:t>	public </a:t>
            </a:r>
            <a:r>
              <a:rPr lang="en-US" sz="1200" dirty="0">
                <a:solidFill>
                  <a:srgbClr val="009999"/>
                </a:solidFill>
              </a:rPr>
              <a:t>health discourse. </a:t>
            </a:r>
            <a:r>
              <a:rPr lang="en-US" sz="1200" i="1" dirty="0">
                <a:solidFill>
                  <a:srgbClr val="009999"/>
                </a:solidFill>
              </a:rPr>
              <a:t>American Journal of Public Health</a:t>
            </a:r>
            <a:r>
              <a:rPr lang="en-US" sz="1200" dirty="0">
                <a:solidFill>
                  <a:srgbClr val="009999"/>
                </a:solidFill>
              </a:rPr>
              <a:t>, </a:t>
            </a:r>
            <a:r>
              <a:rPr lang="en-US" sz="1200" i="1" dirty="0">
                <a:solidFill>
                  <a:srgbClr val="009999"/>
                </a:solidFill>
              </a:rPr>
              <a:t>95</a:t>
            </a:r>
            <a:r>
              <a:rPr lang="en-US" sz="1200" dirty="0">
                <a:solidFill>
                  <a:srgbClr val="009999"/>
                </a:solidFill>
              </a:rPr>
              <a:t>(7), 1144–1149. </a:t>
            </a:r>
            <a:r>
              <a:rPr lang="en-US" sz="1200" dirty="0" smtClean="0">
                <a:solidFill>
                  <a:srgbClr val="009999"/>
                </a:solidFill>
              </a:rPr>
              <a:t>	http</a:t>
            </a:r>
            <a:r>
              <a:rPr lang="en-US" sz="1200" dirty="0">
                <a:solidFill>
                  <a:srgbClr val="009999"/>
                </a:solidFill>
              </a:rPr>
              <a:t>://doi.org/10.2105/AJPH.2004.046714</a:t>
            </a:r>
          </a:p>
          <a:p>
            <a:pPr indent="-457200">
              <a:spcBef>
                <a:spcPts val="60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0508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Story: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girl walks into the bar…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20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Office Theme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12758</TotalTime>
  <Words>3146</Words>
  <Application>Microsoft Office PowerPoint</Application>
  <PresentationFormat>On-screen Show (4:3)</PresentationFormat>
  <Paragraphs>575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9" baseType="lpstr">
      <vt:lpstr>Arial</vt:lpstr>
      <vt:lpstr>Arial Narrow</vt:lpstr>
      <vt:lpstr>Monotype Sorts</vt:lpstr>
      <vt:lpstr>Papyrus</vt:lpstr>
      <vt:lpstr>Times New Roman</vt:lpstr>
      <vt:lpstr>Wingdings</vt:lpstr>
      <vt:lpstr>Office Theme</vt:lpstr>
      <vt:lpstr>LGBTQIA…xyz  The Alphabet Soup of Community Healthcare</vt:lpstr>
      <vt:lpstr>Learning Outcomes:</vt:lpstr>
      <vt:lpstr>National Institutes of Health</vt:lpstr>
      <vt:lpstr>Barriers Preventing Access to Care</vt:lpstr>
      <vt:lpstr>What Should Nurses Do?</vt:lpstr>
      <vt:lpstr>Let’s Start with Cultural Competence</vt:lpstr>
      <vt:lpstr>We’re Nurses!</vt:lpstr>
      <vt:lpstr>Cultural Proficiency</vt:lpstr>
      <vt:lpstr>My Story: </vt:lpstr>
      <vt:lpstr>Sexual and Gender Identity</vt:lpstr>
      <vt:lpstr>Yin and Yang</vt:lpstr>
      <vt:lpstr>AN INFINITE SPECTRUM </vt:lpstr>
      <vt:lpstr>A Note on Stereotyping</vt:lpstr>
      <vt:lpstr>A Personal Account </vt:lpstr>
      <vt:lpstr>A REAL MAN’S TOOL BOX</vt:lpstr>
      <vt:lpstr>Sometimes stereotypes are true! (?)</vt:lpstr>
      <vt:lpstr>Introducing the ABC’s of the Community</vt:lpstr>
      <vt:lpstr>The Alphabet</vt:lpstr>
      <vt:lpstr>The “New” Alphabet</vt:lpstr>
      <vt:lpstr>The Expanded “New” Alphabet</vt:lpstr>
      <vt:lpstr>Sexuality</vt:lpstr>
      <vt:lpstr>Sexuality and Labels</vt:lpstr>
      <vt:lpstr>Coming Out!</vt:lpstr>
      <vt:lpstr>Lesbian Culture</vt:lpstr>
      <vt:lpstr>Lesbian Culture</vt:lpstr>
      <vt:lpstr>Lesbian Health (Office on Women’s Health, 2017)</vt:lpstr>
      <vt:lpstr>Reproductive… One Woman’s Experience </vt:lpstr>
      <vt:lpstr>Gay Culture</vt:lpstr>
      <vt:lpstr>Know Your Positions</vt:lpstr>
      <vt:lpstr>HIV and MSM (Centers for Disease Control and Prevention, 2017a)</vt:lpstr>
      <vt:lpstr>HIV and MSM Youth (Centers for Disease Control and Prevention, 2017a)</vt:lpstr>
      <vt:lpstr>STD Screening MSM</vt:lpstr>
      <vt:lpstr>STD Screening for MSM (Centers for Disease Control and Prevention, 2017c)</vt:lpstr>
      <vt:lpstr>STD Screening for MSM (Centers for Disease Control and Prevention, 2017c)</vt:lpstr>
      <vt:lpstr>STD Screening for MSM (Centers for Disease Control and Prevention, 2017c)</vt:lpstr>
      <vt:lpstr>PrEP (Centers for Disease Control and Prevention, 2017b)</vt:lpstr>
      <vt:lpstr>A PrEP Problem</vt:lpstr>
      <vt:lpstr>A PrEP Problem</vt:lpstr>
      <vt:lpstr>Bisexual</vt:lpstr>
      <vt:lpstr>Bisexual</vt:lpstr>
      <vt:lpstr>Queer</vt:lpstr>
      <vt:lpstr>Questioning</vt:lpstr>
      <vt:lpstr>Intersex</vt:lpstr>
      <vt:lpstr>Ally</vt:lpstr>
      <vt:lpstr>Asexual</vt:lpstr>
      <vt:lpstr>Pansexual</vt:lpstr>
      <vt:lpstr>Disparity and Other Difficulties…</vt:lpstr>
      <vt:lpstr>Trauma?</vt:lpstr>
      <vt:lpstr>Healthy People 2020 – LGBT Disparity (U.S. Department of Health and Human Services, 2017)</vt:lpstr>
      <vt:lpstr>Healthy People 2020 – LGBT  Disparity (U.S. Department of Health and Human Services, 2017)</vt:lpstr>
      <vt:lpstr>What is your gender?</vt:lpstr>
      <vt:lpstr>Transgender Disparity (Singh &amp; Dickey, 2016)</vt:lpstr>
      <vt:lpstr>Guidelines For Care (Sedlack, Veney, &amp; O’Bryan Doheny, 2016)</vt:lpstr>
      <vt:lpstr>Introducing the WPATH (WPATH, 2011-current revision)</vt:lpstr>
      <vt:lpstr>Transgender Terms (University of California, 2017)</vt:lpstr>
      <vt:lpstr>Transgender Terms</vt:lpstr>
      <vt:lpstr>Not Related to Gender Identity</vt:lpstr>
      <vt:lpstr>Trans* Terms</vt:lpstr>
      <vt:lpstr>The Trans* Healthcare Paradox</vt:lpstr>
      <vt:lpstr>Gender Dysphoria and Other Complicating Mental Health Issues (WPATH, 2011-current revision)</vt:lpstr>
      <vt:lpstr>Adolescents (WPATH, 2011-current revision)</vt:lpstr>
      <vt:lpstr>Trans* Therapeutic Modalities (WPATH, 2011-current revision)</vt:lpstr>
      <vt:lpstr>Trans* Therapeutic Modalities (WPATH, 2011-current revision)</vt:lpstr>
      <vt:lpstr>Note…</vt:lpstr>
      <vt:lpstr>Hormone Treatments (WPATH, 2011-current revision)</vt:lpstr>
      <vt:lpstr>Hormone Therapy Risks MtF (WPATH, 2011-current revision)</vt:lpstr>
      <vt:lpstr>Hormone Therapy Risks FtM (WPATH, 2011-current revision)</vt:lpstr>
      <vt:lpstr>Monitoring Health During Hormone Therapy (WPATH, 2011-current revision)</vt:lpstr>
      <vt:lpstr>Surgical Interventions (WPATH, 2011-current revision)</vt:lpstr>
      <vt:lpstr>Call to Providers (Singh &amp; Dickey, 2016)</vt:lpstr>
      <vt:lpstr>Pray the Gay Away…</vt:lpstr>
      <vt:lpstr>“Jasmine” – One Woman’s Experience</vt:lpstr>
      <vt:lpstr>“Jasmine” – One Woman’s Experience</vt:lpstr>
      <vt:lpstr>Pronouns, Pronouns, Pronouns…</vt:lpstr>
      <vt:lpstr>Gender Neutral Pronouns……</vt:lpstr>
      <vt:lpstr>“Roselyn’s” Breasts…</vt:lpstr>
      <vt:lpstr>RN Interventions</vt:lpstr>
      <vt:lpstr>RN Interventions</vt:lpstr>
      <vt:lpstr>Anti-Bullying Campaign</vt:lpstr>
      <vt:lpstr>Welcome the Community!</vt:lpstr>
      <vt:lpstr>References: </vt:lpstr>
      <vt:lpstr>References: </vt:lpstr>
    </vt:vector>
  </TitlesOfParts>
  <Company>RM Schwarz,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Traditional Chinese Medicine</dc:title>
  <dc:creator>David Spiro</dc:creator>
  <cp:lastModifiedBy>Debra Harwell</cp:lastModifiedBy>
  <cp:revision>320</cp:revision>
  <cp:lastPrinted>2010-08-27T06:26:34Z</cp:lastPrinted>
  <dcterms:created xsi:type="dcterms:W3CDTF">2010-08-22T16:56:58Z</dcterms:created>
  <dcterms:modified xsi:type="dcterms:W3CDTF">2017-09-26T15:10:10Z</dcterms:modified>
</cp:coreProperties>
</file>