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1" r:id="rId1"/>
  </p:sldMasterIdLst>
  <p:notesMasterIdLst>
    <p:notesMasterId r:id="rId31"/>
  </p:notesMasterIdLst>
  <p:sldIdLst>
    <p:sldId id="256" r:id="rId2"/>
    <p:sldId id="263" r:id="rId3"/>
    <p:sldId id="267" r:id="rId4"/>
    <p:sldId id="292" r:id="rId5"/>
    <p:sldId id="259" r:id="rId6"/>
    <p:sldId id="260" r:id="rId7"/>
    <p:sldId id="258" r:id="rId8"/>
    <p:sldId id="257" r:id="rId9"/>
    <p:sldId id="262" r:id="rId10"/>
    <p:sldId id="261" r:id="rId11"/>
    <p:sldId id="308" r:id="rId12"/>
    <p:sldId id="287" r:id="rId13"/>
    <p:sldId id="282" r:id="rId14"/>
    <p:sldId id="265" r:id="rId15"/>
    <p:sldId id="284" r:id="rId16"/>
    <p:sldId id="288" r:id="rId17"/>
    <p:sldId id="286" r:id="rId18"/>
    <p:sldId id="285" r:id="rId19"/>
    <p:sldId id="291" r:id="rId20"/>
    <p:sldId id="293" r:id="rId21"/>
    <p:sldId id="298" r:id="rId22"/>
    <p:sldId id="300" r:id="rId23"/>
    <p:sldId id="301" r:id="rId24"/>
    <p:sldId id="296" r:id="rId25"/>
    <p:sldId id="295" r:id="rId26"/>
    <p:sldId id="309" r:id="rId27"/>
    <p:sldId id="310" r:id="rId28"/>
    <p:sldId id="306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Personal Branding" id="{E310D0C0-5361-0F41-B772-6EE19C173F7B}">
          <p14:sldIdLst>
            <p14:sldId id="256"/>
            <p14:sldId id="263"/>
            <p14:sldId id="267"/>
            <p14:sldId id="292"/>
            <p14:sldId id="259"/>
            <p14:sldId id="260"/>
            <p14:sldId id="258"/>
            <p14:sldId id="257"/>
          </p14:sldIdLst>
        </p14:section>
        <p14:section name="Google / SEO" id="{999B635F-5241-E144-B952-FFA52A39AECA}">
          <p14:sldIdLst>
            <p14:sldId id="262"/>
            <p14:sldId id="261"/>
            <p14:sldId id="308"/>
          </p14:sldIdLst>
        </p14:section>
        <p14:section name="Twitter Creation" id="{818027A3-B03D-C449-83B2-71F2B2D3C9EE}">
          <p14:sldIdLst>
            <p14:sldId id="287"/>
            <p14:sldId id="282"/>
            <p14:sldId id="265"/>
            <p14:sldId id="284"/>
            <p14:sldId id="288"/>
            <p14:sldId id="286"/>
            <p14:sldId id="285"/>
            <p14:sldId id="291"/>
            <p14:sldId id="293"/>
            <p14:sldId id="298"/>
            <p14:sldId id="300"/>
            <p14:sldId id="301"/>
            <p14:sldId id="296"/>
            <p14:sldId id="295"/>
            <p14:sldId id="309"/>
            <p14:sldId id="310"/>
          </p14:sldIdLst>
        </p14:section>
        <p14:section name="Thought Leadership" id="{92B407A6-1350-46F3-A222-66E7EC72442D}">
          <p14:sldIdLst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BBC2-660C-D24A-BEEE-D796CAB13B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8805-35F6-B34B-B92F-AC4BC6D0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search?q</a:t>
            </a:r>
            <a:r>
              <a:rPr lang="en-US" dirty="0" smtClean="0"/>
              <a:t>=</a:t>
            </a:r>
            <a:r>
              <a:rPr lang="en-US" dirty="0" err="1" smtClean="0"/>
              <a:t>jaclyn+antonacci&amp;oq</a:t>
            </a:r>
            <a:r>
              <a:rPr lang="en-US" dirty="0" smtClean="0"/>
              <a:t>=</a:t>
            </a:r>
            <a:r>
              <a:rPr lang="en-US" dirty="0" err="1" smtClean="0"/>
              <a:t>jaclyn+antonacci&amp;aqs</a:t>
            </a:r>
            <a:r>
              <a:rPr lang="en-US" dirty="0" smtClean="0"/>
              <a:t>=chrome..69i57j69i60j69i65l2j69i60j69i61.3311j0j7&amp;sourceid=</a:t>
            </a:r>
            <a:r>
              <a:rPr lang="en-US" dirty="0" err="1" smtClean="0"/>
              <a:t>chrome&amp;es_sm</a:t>
            </a:r>
            <a:r>
              <a:rPr lang="en-US" dirty="0" smtClean="0"/>
              <a:t>=119&amp;ie=UTF-8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8805-35F6-B34B-B92F-AC4BC6D01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8805-35F6-B34B-B92F-AC4BC6D01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search?q</a:t>
            </a:r>
            <a:r>
              <a:rPr lang="en-US" dirty="0" smtClean="0"/>
              <a:t>=</a:t>
            </a:r>
            <a:r>
              <a:rPr lang="en-US" dirty="0" err="1" smtClean="0"/>
              <a:t>jaclyn+antonacci&amp;oq</a:t>
            </a:r>
            <a:r>
              <a:rPr lang="en-US" dirty="0" smtClean="0"/>
              <a:t>=</a:t>
            </a:r>
            <a:r>
              <a:rPr lang="en-US" dirty="0" err="1" smtClean="0"/>
              <a:t>jaclyn+antonacci&amp;aqs</a:t>
            </a:r>
            <a:r>
              <a:rPr lang="en-US" dirty="0" smtClean="0"/>
              <a:t>=chrome..69i57j69i60j69i65l2j69i60j69i61.3311j0j7&amp;sourceid=</a:t>
            </a:r>
            <a:r>
              <a:rPr lang="en-US" dirty="0" err="1" smtClean="0"/>
              <a:t>chrome&amp;es_sm</a:t>
            </a:r>
            <a:r>
              <a:rPr lang="en-US" dirty="0" smtClean="0"/>
              <a:t>=119&amp;ie=UTF-8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8805-35F6-B34B-B92F-AC4BC6D01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search?q</a:t>
            </a:r>
            <a:r>
              <a:rPr lang="en-US" dirty="0" smtClean="0"/>
              <a:t>=</a:t>
            </a:r>
            <a:r>
              <a:rPr lang="en-US" dirty="0" err="1" smtClean="0"/>
              <a:t>jaclyn+antonacci&amp;oq</a:t>
            </a:r>
            <a:r>
              <a:rPr lang="en-US" dirty="0" smtClean="0"/>
              <a:t>=</a:t>
            </a:r>
            <a:r>
              <a:rPr lang="en-US" dirty="0" err="1" smtClean="0"/>
              <a:t>jaclyn+antonacci&amp;aqs</a:t>
            </a:r>
            <a:r>
              <a:rPr lang="en-US" dirty="0" smtClean="0"/>
              <a:t>=chrome..69i57j69i60j69i65l2j69i60j69i61.3311j0j7&amp;sourceid=</a:t>
            </a:r>
            <a:r>
              <a:rPr lang="en-US" dirty="0" err="1" smtClean="0"/>
              <a:t>chrome&amp;es_sm</a:t>
            </a:r>
            <a:r>
              <a:rPr lang="en-US" dirty="0" smtClean="0"/>
              <a:t>=119&amp;ie=UTF-8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8805-35F6-B34B-B92F-AC4BC6D015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6558D0-AAE6-7A4B-9BC4-112F3ACB83F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A9187B-9AF1-F242-B3C6-14BFB267BE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#q=%22donna+reinbeck%22&amp;start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google.com/webmaster/tools/remova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WJF" TargetMode="External"/><Relationship Id="rId3" Type="http://schemas.openxmlformats.org/officeDocument/2006/relationships/hyperlink" Target="https://twitter.com/ANANursingWorld?ref_src=twsrc%5egoogle|twcamp%5eserp|twgr%5eauthor" TargetMode="External"/><Relationship Id="rId7" Type="http://schemas.openxmlformats.org/officeDocument/2006/relationships/hyperlink" Target="https://twitter.com/AmJNurs" TargetMode="External"/><Relationship Id="rId2" Type="http://schemas.openxmlformats.org/officeDocument/2006/relationships/hyperlink" Target="https://twitter.com/NJNur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barnabas_health" TargetMode="External"/><Relationship Id="rId5" Type="http://schemas.openxmlformats.org/officeDocument/2006/relationships/hyperlink" Target="https://twitter.com/meridiannj" TargetMode="External"/><Relationship Id="rId10" Type="http://schemas.openxmlformats.org/officeDocument/2006/relationships/hyperlink" Target="https://twitter.com/OncologyNursing?ref_src=twsrc%5egoogle|twcamp%5eserp|twgr%5eauthor" TargetMode="External"/><Relationship Id="rId4" Type="http://schemas.openxmlformats.org/officeDocument/2006/relationships/hyperlink" Target="https://twitter.com/atlanticarenj" TargetMode="External"/><Relationship Id="rId9" Type="http://schemas.openxmlformats.org/officeDocument/2006/relationships/hyperlink" Target="https://twitter.com/CDC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arch?vertical=default&amp;q=#nursesunite&amp;src=typd" TargetMode="External"/><Relationship Id="rId2" Type="http://schemas.openxmlformats.org/officeDocument/2006/relationships/hyperlink" Target="https://www.youtube.com/watch?v=WNQW9l5_2y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twitter.com/search?vertical=default&amp;q=#nursesshareyourstethoscopes&amp;src=typ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earch?q=#celebratenurses&amp;src=typd" TargetMode="External"/><Relationship Id="rId3" Type="http://schemas.openxmlformats.org/officeDocument/2006/relationships/hyperlink" Target="https://twitter.com/search?f=tweets&amp;vertical=default&amp;q=#njnurses&amp;src=typd" TargetMode="External"/><Relationship Id="rId7" Type="http://schemas.openxmlformats.org/officeDocument/2006/relationships/hyperlink" Target="https://twitter.com/search?q=#FutureOfNursing&amp;src=typd" TargetMode="External"/><Relationship Id="rId2" Type="http://schemas.openxmlformats.org/officeDocument/2006/relationships/hyperlink" Target="https://twitter.com/search?q=#keanuniversity&amp;src=typ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earch?q=#ArtOfNursing&amp;src=typd" TargetMode="External"/><Relationship Id="rId5" Type="http://schemas.openxmlformats.org/officeDocument/2006/relationships/hyperlink" Target="https://twitter.com/search?q=#HealthcareTips&amp;src=typd" TargetMode="External"/><Relationship Id="rId4" Type="http://schemas.openxmlformats.org/officeDocument/2006/relationships/hyperlink" Target="https://twitter.com/hashtag/advicetobabynursingstudents?vertical=default&amp;src=hash" TargetMode="Externa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groups/discove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aclynAntonacci@gmail.com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jaclynantonacc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jaclynantonacci" TargetMode="External"/><Relationship Id="rId5" Type="http://schemas.openxmlformats.org/officeDocument/2006/relationships/hyperlink" Target="https://www.linkedin.com/in/jaclynantonacci" TargetMode="External"/><Relationship Id="rId4" Type="http://schemas.openxmlformats.org/officeDocument/2006/relationships/hyperlink" Target="https://www.facebook.com/jaclynantonacc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392" y="3489984"/>
            <a:ext cx="630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DONNA REINBECK, MSN, OCN, NEA-BC</a:t>
            </a:r>
          </a:p>
          <a:p>
            <a:r>
              <a:rPr lang="en-US" sz="2400" dirty="0"/>
              <a:t>JACLYN ANTONACCI, </a:t>
            </a:r>
            <a:r>
              <a:rPr lang="en-US" sz="2400" dirty="0" smtClean="0"/>
              <a:t>MA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pPr algn="ctr"/>
            <a:r>
              <a:rPr lang="en-US" sz="4400" dirty="0" smtClean="0"/>
              <a:t>The use of Social media to promote professionalism and enhance nursing practice </a:t>
            </a:r>
            <a:endParaRPr lang="en-US" sz="4400" dirty="0"/>
          </a:p>
        </p:txBody>
      </p:sp>
      <p:pic>
        <p:nvPicPr>
          <p:cNvPr id="10" name="Picture 9" descr="AAEAAQAAAAAAAALhAAAAJDkyYjEwYjAzLTI0NDktNGVjYy04MzVkLTg1MWI3NmE2NDYxM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9193"/>
            <a:ext cx="5109885" cy="21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5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906"/>
            <a:ext cx="8229600" cy="4876800"/>
          </a:xfrm>
        </p:spPr>
        <p:txBody>
          <a:bodyPr/>
          <a:lstStyle/>
          <a:p>
            <a:r>
              <a:rPr lang="en-US" dirty="0" smtClean="0"/>
              <a:t>What did you find?</a:t>
            </a:r>
          </a:p>
          <a:p>
            <a:r>
              <a:rPr lang="en-US" dirty="0" smtClean="0"/>
              <a:t>Search Engine Optimization</a:t>
            </a:r>
          </a:p>
          <a:p>
            <a:r>
              <a:rPr lang="en-US" dirty="0" smtClean="0"/>
              <a:t>Here’s </a:t>
            </a:r>
            <a:r>
              <a:rPr lang="en-US" dirty="0" smtClean="0">
                <a:hlinkClick r:id="rId3"/>
              </a:rPr>
              <a:t>my Google Search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://www.google.com/webmaster/tools/removals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g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4" y="3930316"/>
            <a:ext cx="4391526" cy="2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social media purposefully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608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Check your organizations’ social media policies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Things to avoid: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Unprofessional behavior of all kinds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Posting rude or disparaging remarks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Sharing confidential or sensitive information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Disclosing patient information of any kind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“Friending” patients on social media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Commenting on behalf of your </a:t>
            </a:r>
            <a:r>
              <a:rPr lang="en-US" dirty="0" smtClean="0"/>
              <a:t>organization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Be extra wary when posting photos or other multimedia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968"/>
            <a:ext cx="8229600" cy="5031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Users can create </a:t>
            </a:r>
            <a:r>
              <a:rPr lang="en-US" dirty="0"/>
              <a:t>short, 140-</a:t>
            </a:r>
            <a:r>
              <a:rPr lang="en-US" dirty="0" smtClean="0"/>
              <a:t>character messages called “</a:t>
            </a:r>
            <a:r>
              <a:rPr lang="en-US" b="1" dirty="0" smtClean="0"/>
              <a:t>Tweets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see another </a:t>
            </a:r>
            <a:r>
              <a:rPr lang="en-US" dirty="0" smtClean="0"/>
              <a:t>user’s </a:t>
            </a:r>
            <a:r>
              <a:rPr lang="en-US" dirty="0"/>
              <a:t>tweets, </a:t>
            </a:r>
            <a:r>
              <a:rPr lang="en-US" dirty="0" smtClean="0"/>
              <a:t>you can “</a:t>
            </a:r>
            <a:r>
              <a:rPr lang="en-US" b="1" dirty="0" smtClean="0"/>
              <a:t>follow</a:t>
            </a:r>
            <a:r>
              <a:rPr lang="en-US" dirty="0" smtClean="0"/>
              <a:t>” them</a:t>
            </a:r>
            <a:r>
              <a:rPr lang="en-US" dirty="0"/>
              <a:t>. This is similar to </a:t>
            </a:r>
            <a:r>
              <a:rPr lang="en-US" dirty="0" smtClean="0"/>
              <a:t>“</a:t>
            </a:r>
            <a:r>
              <a:rPr lang="en-US" dirty="0" err="1" smtClean="0"/>
              <a:t>friending</a:t>
            </a:r>
            <a:r>
              <a:rPr lang="en-US" dirty="0" smtClean="0"/>
              <a:t>” </a:t>
            </a:r>
            <a:r>
              <a:rPr lang="en-US" dirty="0"/>
              <a:t>someone on Facebook.</a:t>
            </a:r>
          </a:p>
          <a:p>
            <a:endParaRPr lang="en-US" dirty="0"/>
          </a:p>
          <a:p>
            <a:r>
              <a:rPr lang="en-US" dirty="0"/>
              <a:t>Similar to </a:t>
            </a:r>
            <a:r>
              <a:rPr lang="en-US" dirty="0" smtClean="0"/>
              <a:t>Facebook, </a:t>
            </a:r>
            <a:r>
              <a:rPr lang="en-US" dirty="0"/>
              <a:t>a Twitter </a:t>
            </a:r>
            <a:r>
              <a:rPr lang="en-US" dirty="0" smtClean="0"/>
              <a:t>user has </a:t>
            </a:r>
            <a:r>
              <a:rPr lang="en-US" dirty="0"/>
              <a:t>a </a:t>
            </a:r>
            <a:r>
              <a:rPr lang="en-US" dirty="0" smtClean="0"/>
              <a:t>“</a:t>
            </a:r>
            <a:r>
              <a:rPr lang="en-US" b="1" dirty="0" smtClean="0"/>
              <a:t>feed</a:t>
            </a:r>
            <a:r>
              <a:rPr lang="en-US" dirty="0" smtClean="0"/>
              <a:t>” </a:t>
            </a:r>
            <a:r>
              <a:rPr lang="en-US" dirty="0"/>
              <a:t>where they </a:t>
            </a:r>
            <a:r>
              <a:rPr lang="en-US" dirty="0" smtClean="0"/>
              <a:t>see posts </a:t>
            </a:r>
            <a:r>
              <a:rPr lang="en-US" dirty="0"/>
              <a:t>from </a:t>
            </a:r>
            <a:r>
              <a:rPr lang="en-US" dirty="0" smtClean="0"/>
              <a:t>people they </a:t>
            </a:r>
            <a:r>
              <a:rPr lang="en-US" dirty="0"/>
              <a:t>follow.</a:t>
            </a:r>
          </a:p>
          <a:p>
            <a:endParaRPr lang="en-US" dirty="0"/>
          </a:p>
          <a:p>
            <a:r>
              <a:rPr lang="en-US" dirty="0"/>
              <a:t>Users </a:t>
            </a:r>
            <a:r>
              <a:rPr lang="en-US" dirty="0" smtClean="0"/>
              <a:t>can share </a:t>
            </a:r>
            <a:r>
              <a:rPr lang="en-US" dirty="0"/>
              <a:t>tweets </a:t>
            </a:r>
            <a:r>
              <a:rPr lang="en-US" dirty="0" smtClean="0"/>
              <a:t>to their own page by “</a:t>
            </a:r>
            <a:r>
              <a:rPr lang="en-US" b="1" dirty="0" err="1" smtClean="0"/>
              <a:t>retweeting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r>
              <a:rPr lang="en-US" b="1" dirty="0" err="1" smtClean="0"/>
              <a:t>Hashtags</a:t>
            </a:r>
            <a:r>
              <a:rPr lang="en-US" dirty="0" smtClean="0"/>
              <a:t> offer users a way to categorize their tweets and join global conversations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9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Twitter Bio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1272" y="1634396"/>
            <a:ext cx="7033207" cy="48091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i="1" dirty="0" smtClean="0"/>
              <a:t>Your Twitter bio should reflect who you are, your values, and what you have to offer</a:t>
            </a:r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Your bio is your first impression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160 characters, so be concise!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Perfect spelling and grammar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Make clear exactly what it is that you do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Position yourself as an expert in your field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Why should someone follow you?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bios:</a:t>
            </a:r>
            <a:endParaRPr lang="en-US" dirty="0"/>
          </a:p>
        </p:txBody>
      </p:sp>
      <p:pic>
        <p:nvPicPr>
          <p:cNvPr id="6" name="Picture 5" descr="Screen Shot 2015-10-30 at 11.56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5" y="1676857"/>
            <a:ext cx="2768827" cy="4440253"/>
          </a:xfrm>
          <a:prstGeom prst="rect">
            <a:avLst/>
          </a:prstGeom>
        </p:spPr>
      </p:pic>
      <p:pic>
        <p:nvPicPr>
          <p:cNvPr id="7" name="Picture 6" descr="Screen Shot 2015-10-30 at 11.56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5" y="1676857"/>
            <a:ext cx="2736065" cy="4518108"/>
          </a:xfrm>
          <a:prstGeom prst="rect">
            <a:avLst/>
          </a:prstGeom>
        </p:spPr>
      </p:pic>
      <p:pic>
        <p:nvPicPr>
          <p:cNvPr id="8" name="Picture 7" descr="Screen Shot 2015-10-30 at 11.57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49" y="1676857"/>
            <a:ext cx="2770151" cy="46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to follow: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526324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Jersey State Nurses Association - 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NJNurses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American Nurses Association- 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ANANursingWorld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AtlantiCare</a:t>
            </a:r>
            <a:r>
              <a:rPr lang="en-US" dirty="0" smtClean="0"/>
              <a:t> - 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AntlantiCareNJ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Meridian Health System - </a:t>
            </a: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MeridianNJ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Barnabas Health System - </a:t>
            </a:r>
            <a:r>
              <a:rPr lang="en-US" dirty="0" smtClean="0">
                <a:hlinkClick r:id="rId6"/>
              </a:rPr>
              <a:t>@</a:t>
            </a:r>
            <a:r>
              <a:rPr lang="en-US" dirty="0" err="1" smtClean="0">
                <a:hlinkClick r:id="rId6"/>
              </a:rPr>
              <a:t>Barnabas_Health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American Journal of Nursing - </a:t>
            </a:r>
            <a:r>
              <a:rPr lang="en-US" dirty="0" smtClean="0">
                <a:hlinkClick r:id="rId7"/>
              </a:rPr>
              <a:t>@</a:t>
            </a:r>
            <a:r>
              <a:rPr lang="en-US" dirty="0" err="1" smtClean="0">
                <a:hlinkClick r:id="rId7"/>
              </a:rPr>
              <a:t>AmJNurs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Robert Wood Johnson Foundation - </a:t>
            </a:r>
            <a:r>
              <a:rPr lang="en-US" dirty="0" smtClean="0">
                <a:hlinkClick r:id="rId8"/>
              </a:rPr>
              <a:t>@RWJF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Centers for Disease Control &amp; Prevention - </a:t>
            </a:r>
            <a:r>
              <a:rPr lang="en-US" dirty="0" smtClean="0">
                <a:hlinkClick r:id="rId9"/>
              </a:rPr>
              <a:t>@</a:t>
            </a:r>
            <a:r>
              <a:rPr lang="en-US" dirty="0" err="1" smtClean="0">
                <a:hlinkClick r:id="rId9"/>
              </a:rPr>
              <a:t>CDCgov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Oncology Nursing Society - </a:t>
            </a:r>
            <a:r>
              <a:rPr lang="en-US" dirty="0" smtClean="0">
                <a:hlinkClick r:id="rId10"/>
              </a:rPr>
              <a:t>@</a:t>
            </a:r>
            <a:r>
              <a:rPr lang="en-US" dirty="0" err="1" smtClean="0">
                <a:hlinkClick r:id="rId10"/>
              </a:rPr>
              <a:t>OncologyNursing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7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</a:t>
            </a:r>
            <a:r>
              <a:rPr lang="en-US" dirty="0" err="1" smtClean="0"/>
              <a:t>Hashtags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1272" y="1634396"/>
            <a:ext cx="8256130" cy="48091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A </a:t>
            </a:r>
            <a:r>
              <a:rPr lang="en-US" i="1" dirty="0" err="1" smtClean="0"/>
              <a:t>hashtag</a:t>
            </a:r>
            <a:r>
              <a:rPr lang="en-US" i="1" dirty="0" smtClean="0"/>
              <a:t> (#) is community-driven word or phrase used to identify or label tweets on a specific topic or event.</a:t>
            </a:r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Can be used for events, conferences, places, people, or general topics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Including a </a:t>
            </a:r>
            <a:r>
              <a:rPr lang="en-US" dirty="0" err="1" smtClean="0"/>
              <a:t>hashtag</a:t>
            </a:r>
            <a:r>
              <a:rPr lang="en-US" dirty="0" smtClean="0"/>
              <a:t> in your Tweet is a great way to give your Tweet more exposure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Similarly, searching through a </a:t>
            </a:r>
            <a:r>
              <a:rPr lang="en-US" dirty="0" err="1" smtClean="0"/>
              <a:t>hashtag</a:t>
            </a:r>
            <a:r>
              <a:rPr lang="en-US" dirty="0" smtClean="0"/>
              <a:t> (i.e.: #nursing) is a great way to find relevant users to follow</a:t>
            </a:r>
          </a:p>
        </p:txBody>
      </p:sp>
    </p:spTree>
    <p:extLst>
      <p:ext uri="{BB962C8B-B14F-4D97-AF65-F5344CB8AC3E}">
        <p14:creationId xmlns:p14="http://schemas.microsoft.com/office/powerpoint/2010/main" val="23161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9628"/>
            <a:ext cx="8229600" cy="227930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Miss Colorado’s 2015 Speech</a:t>
            </a:r>
          </a:p>
          <a:p>
            <a:r>
              <a:rPr lang="en-US" dirty="0" smtClean="0">
                <a:hlinkClick r:id="rId2"/>
              </a:rPr>
              <a:t>The View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#NursesUnite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#</a:t>
            </a:r>
            <a:r>
              <a:rPr lang="en-US" dirty="0" err="1" smtClean="0">
                <a:hlinkClick r:id="rId4"/>
              </a:rPr>
              <a:t>NursesShareYourStethoscopes</a:t>
            </a:r>
            <a:endParaRPr lang="en-US" dirty="0"/>
          </a:p>
        </p:txBody>
      </p:sp>
      <p:pic>
        <p:nvPicPr>
          <p:cNvPr id="5" name="Picture 4" descr="Screen Shot 2015-10-30 at 12.02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857"/>
            <a:ext cx="8331200" cy="2349500"/>
          </a:xfrm>
          <a:prstGeom prst="rect">
            <a:avLst/>
          </a:prstGeom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303816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Could you contribute to any of these local or global conversations?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220"/>
            <a:ext cx="4467726" cy="47367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#</a:t>
            </a:r>
            <a:r>
              <a:rPr lang="en-US" dirty="0" err="1" smtClean="0">
                <a:hlinkClick r:id="rId2"/>
              </a:rPr>
              <a:t>KeanUniversity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#</a:t>
            </a:r>
            <a:r>
              <a:rPr lang="en-US" dirty="0" err="1" smtClean="0">
                <a:hlinkClick r:id="rId3"/>
              </a:rPr>
              <a:t>NJNurses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4"/>
              </a:rPr>
              <a:t>#</a:t>
            </a:r>
            <a:r>
              <a:rPr lang="en-US" dirty="0" err="1" smtClean="0">
                <a:hlinkClick r:id="rId4"/>
              </a:rPr>
              <a:t>AdviceForNewNurses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5"/>
              </a:rPr>
              <a:t>#</a:t>
            </a:r>
            <a:r>
              <a:rPr lang="en-US" dirty="0" err="1" smtClean="0">
                <a:hlinkClick r:id="rId5"/>
              </a:rPr>
              <a:t>HealthcareTips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6"/>
              </a:rPr>
              <a:t>#</a:t>
            </a:r>
            <a:r>
              <a:rPr lang="en-US" dirty="0" err="1" smtClean="0">
                <a:hlinkClick r:id="rId6"/>
              </a:rPr>
              <a:t>ArtOfNursing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7"/>
              </a:rPr>
              <a:t>#</a:t>
            </a:r>
            <a:r>
              <a:rPr lang="en-US" dirty="0" err="1" smtClean="0">
                <a:hlinkClick r:id="rId7"/>
              </a:rPr>
              <a:t>FutureOfNursing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8"/>
              </a:rPr>
              <a:t>#</a:t>
            </a:r>
            <a:r>
              <a:rPr lang="en-US" dirty="0" err="1" smtClean="0">
                <a:hlinkClick r:id="rId8"/>
              </a:rPr>
              <a:t>CelebrateNurses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074" name="Picture 2" descr="http://scrubsmag.mindovermediallc.netdna-cdn.com/wp-content/uploads/Twitterfeed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54" y="2505426"/>
            <a:ext cx="4272046" cy="26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1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NursingStudent</a:t>
            </a:r>
            <a:endParaRPr lang="en-US" dirty="0"/>
          </a:p>
        </p:txBody>
      </p:sp>
      <p:pic>
        <p:nvPicPr>
          <p:cNvPr id="5" name="Picture 4" descr="Screen Shot 2015-10-30 at 12.3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7957"/>
            <a:ext cx="5888480" cy="2422415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6" name="Picture 5" descr="Screen Shot 2015-10-30 at 12.3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4072"/>
            <a:ext cx="6362951" cy="2295694"/>
          </a:xfrm>
          <a:prstGeom prst="rect">
            <a:avLst/>
          </a:prstGeom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122048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7576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Donna Reinbeck</a:t>
            </a:r>
          </a:p>
          <a:p>
            <a:pPr lvl="1"/>
            <a:r>
              <a:rPr lang="en-US" sz="2400" dirty="0" smtClean="0"/>
              <a:t>Graduate Coordinator at Kean University at Ocean</a:t>
            </a:r>
          </a:p>
          <a:p>
            <a:pPr lvl="1"/>
            <a:r>
              <a:rPr lang="en-US" sz="2400" dirty="0" smtClean="0"/>
              <a:t>PhD Student</a:t>
            </a:r>
          </a:p>
          <a:p>
            <a:pPr lvl="1"/>
            <a:r>
              <a:rPr lang="en-US" sz="2400" dirty="0" smtClean="0"/>
              <a:t>Previously: Director of Oncology, 15+ years in nursing leadership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Jaclyn </a:t>
            </a:r>
            <a:r>
              <a:rPr lang="en-US" sz="2800" dirty="0" err="1" smtClean="0"/>
              <a:t>Antonacci</a:t>
            </a:r>
            <a:endParaRPr lang="en-US" sz="2800" dirty="0" smtClean="0"/>
          </a:p>
          <a:p>
            <a:pPr lvl="1"/>
            <a:r>
              <a:rPr lang="en-US" sz="2400" dirty="0" smtClean="0"/>
              <a:t>Social Media Coordinator at William Paterson University</a:t>
            </a:r>
          </a:p>
          <a:p>
            <a:pPr lvl="1"/>
            <a:r>
              <a:rPr lang="en-US" sz="2400" dirty="0" smtClean="0"/>
              <a:t>M.A. in Digital Marketing</a:t>
            </a:r>
          </a:p>
          <a:p>
            <a:pPr lvl="1"/>
            <a:r>
              <a:rPr lang="en-US" sz="2400" dirty="0" smtClean="0"/>
              <a:t>The product of a nurse!</a:t>
            </a:r>
          </a:p>
        </p:txBody>
      </p:sp>
    </p:spTree>
    <p:extLst>
      <p:ext uri="{BB962C8B-B14F-4D97-AF65-F5344CB8AC3E}">
        <p14:creationId xmlns:p14="http://schemas.microsoft.com/office/powerpoint/2010/main" val="94816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Tweeting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Be authentic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Keep audience in mind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before you Tweet, your posts could be seen by: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friends, your family, your professors, your community, journalists, current employers, potential future employers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context and perception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Find a balance between personal and professional posts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Spelling and grammar are still essential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669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ustralianbusinessreview.com.au/wp-content/uploads/2014/07/Social-Networ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2743200"/>
            <a:ext cx="51434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World’s largest professional network</a:t>
            </a:r>
          </a:p>
          <a:p>
            <a:pPr>
              <a:lnSpc>
                <a:spcPct val="150000"/>
              </a:lnSpc>
            </a:pPr>
            <a:r>
              <a:rPr lang="en-US" dirty="0"/>
              <a:t>Ranks high in Google searches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Has 227 million members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by recruiters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0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LinkedIn</a:t>
            </a:r>
            <a:r>
              <a:rPr lang="en-US" dirty="0"/>
              <a:t> – </a:t>
            </a:r>
            <a:r>
              <a:rPr lang="en-US" dirty="0" smtClean="0"/>
              <a:t>Completing 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Complete your profile and keep it updated with the most up-to-date professional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 keywords to  your professional headline and in your summary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Mention the tools, software, and concepts you have experience with (Hint: </a:t>
            </a:r>
            <a:r>
              <a:rPr lang="en-US" i="1" dirty="0" smtClean="0"/>
              <a:t>You know Twitter now!</a:t>
            </a:r>
            <a:r>
              <a:rPr lang="en-US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Share links, industry news, your own work, etc.</a:t>
            </a:r>
          </a:p>
        </p:txBody>
      </p:sp>
    </p:spTree>
    <p:extLst>
      <p:ext uri="{BB962C8B-B14F-4D97-AF65-F5344CB8AC3E}">
        <p14:creationId xmlns:p14="http://schemas.microsoft.com/office/powerpoint/2010/main" val="415053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LinkedIn</a:t>
            </a:r>
            <a:r>
              <a:rPr lang="en-US" dirty="0" smtClean="0"/>
              <a:t> – Build your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Customize your message when adding people</a:t>
            </a:r>
          </a:p>
          <a:p>
            <a:pPr>
              <a:lnSpc>
                <a:spcPct val="150000"/>
              </a:lnSpc>
            </a:pPr>
            <a:r>
              <a:rPr lang="en-US" dirty="0"/>
              <a:t>Keep an eye on who is looking at your profile</a:t>
            </a:r>
          </a:p>
          <a:p>
            <a:pPr>
              <a:lnSpc>
                <a:spcPct val="150000"/>
              </a:lnSpc>
            </a:pPr>
            <a:r>
              <a:rPr lang="en-US" dirty="0"/>
              <a:t>Leave recommendations and endorsements for people you’ve worked </a:t>
            </a:r>
            <a:r>
              <a:rPr lang="en-US" dirty="0" smtClean="0"/>
              <a:t>with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the search function to find people, organizations and groups to follow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Here’s where you can find relevant groups: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www.linkedin.com/groups/discover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0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s.ucsb.edu/~xiaohanzhao/Research%20Projects_files/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24" y="2903620"/>
            <a:ext cx="3970420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ResearchGate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Communicate with researchers around the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“Facebook for science”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 your own research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 your network</a:t>
            </a:r>
          </a:p>
          <a:p>
            <a:pPr>
              <a:lnSpc>
                <a:spcPct val="150000"/>
              </a:lnSpc>
            </a:pPr>
            <a:r>
              <a:rPr lang="en-US" dirty="0"/>
              <a:t>Q&amp;A forum with industry experts.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Follow publications and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2345371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Becoming Thought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822"/>
            <a:ext cx="8229600" cy="2875547"/>
          </a:xfrm>
        </p:spPr>
        <p:txBody>
          <a:bodyPr/>
          <a:lstStyle/>
          <a:p>
            <a:r>
              <a:rPr lang="en-US" i="1" dirty="0" smtClean="0"/>
              <a:t>Go-to </a:t>
            </a:r>
            <a:r>
              <a:rPr lang="en-US" i="1" dirty="0"/>
              <a:t>people in </a:t>
            </a:r>
            <a:r>
              <a:rPr lang="en-US" i="1" dirty="0" smtClean="0"/>
              <a:t>a field </a:t>
            </a:r>
            <a:r>
              <a:rPr lang="en-US" i="1" dirty="0"/>
              <a:t>of expertise. </a:t>
            </a:r>
            <a:r>
              <a:rPr lang="en-US" i="1" dirty="0" smtClean="0"/>
              <a:t>Trusted </a:t>
            </a:r>
            <a:r>
              <a:rPr lang="en-US" i="1" dirty="0"/>
              <a:t>sources who move and inspire </a:t>
            </a:r>
            <a:r>
              <a:rPr lang="en-US" i="1" dirty="0" smtClean="0"/>
              <a:t>with </a:t>
            </a:r>
            <a:r>
              <a:rPr lang="en-US" i="1" dirty="0"/>
              <a:t>innovative ideas; turn ideas into reality, and know and show how to replicate their success</a:t>
            </a:r>
            <a:r>
              <a:rPr lang="en-US" i="1" dirty="0" smtClean="0"/>
              <a:t>.</a:t>
            </a:r>
          </a:p>
        </p:txBody>
      </p:sp>
      <p:pic>
        <p:nvPicPr>
          <p:cNvPr id="4" name="Picture 2" descr="http://web.peanutlabs.com/wp-content/uploads/2013/07/research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90" y="2807368"/>
            <a:ext cx="3037973" cy="40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99874"/>
            <a:ext cx="5191627" cy="3477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/>
              <a:t>Create a lot of content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your social media to amplify new thoughts and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Leverage your academic and professional experience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06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Social Media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Review the social media policy at your place of employment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Posts from private accounts can still be shared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Maintain professionalism and composure at all times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You should never: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Complain about/comment on patients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Post photographs or videos of patients (even with consent)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Rant about your place of employment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 offensive language/create or share offensive posts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423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- </a:t>
            </a:r>
            <a:r>
              <a:rPr lang="en-US" b="1" dirty="0" smtClean="0"/>
              <a:t>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Medscape WebMD – Offers access to medical news stories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Disease Dictionary – Detailed information on medical diseases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Epocrates</a:t>
            </a:r>
            <a:r>
              <a:rPr lang="en-US" dirty="0" smtClean="0"/>
              <a:t> – Drug guide with pill interaction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Black’s Medical Dictionary – Digital version of the reference guide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Pill Identifier – Search features to for pills without a label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MediBabble</a:t>
            </a:r>
            <a:r>
              <a:rPr lang="en-US" dirty="0" smtClean="0"/>
              <a:t> Translator – Helps with translation when working with non-English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32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3843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me!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1658"/>
            <a:ext cx="8229600" cy="3645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www.JaclynAntonacci.com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JaclynAntonacci@gmail.com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Facebook: </a:t>
            </a:r>
            <a:r>
              <a:rPr lang="en-US" dirty="0" smtClean="0">
                <a:hlinkClick r:id="rId4"/>
              </a:rPr>
              <a:t>www.facebook.com/jaclynantonacci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LinkedIn: </a:t>
            </a:r>
            <a:r>
              <a:rPr lang="en-US" dirty="0" smtClean="0">
                <a:hlinkClick r:id="rId5"/>
              </a:rPr>
              <a:t>www.linkedin.com/in/jaclynantonacci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Twitter: </a:t>
            </a:r>
            <a:r>
              <a:rPr lang="en-US" dirty="0" smtClean="0">
                <a:hlinkClick r:id="rId6"/>
              </a:rPr>
              <a:t>www.twitter.com/jaclynantonacci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42" name="Picture 2" descr="http://www.deliagency.com/wp-content/uploads/2015/04/social-media-marketing-ban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830596"/>
            <a:ext cx="81057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1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17"/>
            <a:ext cx="8229600" cy="4876800"/>
          </a:xfrm>
        </p:spPr>
        <p:txBody>
          <a:bodyPr/>
          <a:lstStyle/>
          <a:p>
            <a:r>
              <a:rPr lang="en-US" i="1" dirty="0" smtClean="0"/>
              <a:t>Websites and applications that enable users to create and share content or participate in social networking.</a:t>
            </a:r>
          </a:p>
        </p:txBody>
      </p:sp>
      <p:pic>
        <p:nvPicPr>
          <p:cNvPr id="1030" name="Picture 6" descr="http://www.pharmafile.com/system/files/imagecache/news_full/bma_social_media_guidance_do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22" y="2438400"/>
            <a:ext cx="708830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0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everagenewagemedia.com/blog/wp-content/uploads/2014/11/Social-infographic_2014-2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835"/>
          <a:stretch/>
        </p:blipFill>
        <p:spPr bwMode="auto">
          <a:xfrm>
            <a:off x="203701" y="425117"/>
            <a:ext cx="8798561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Branding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process by which individuals differentiate themselves by identifying and articulating their unique value proposition and then leveraging it across platforms with a consistent message and image to achieve a specific goal</a:t>
            </a:r>
          </a:p>
          <a:p>
            <a:endParaRPr lang="en-US" i="1" dirty="0"/>
          </a:p>
          <a:p>
            <a:r>
              <a:rPr lang="en-US" i="1" dirty="0" smtClean="0"/>
              <a:t>How we market ourselves to others</a:t>
            </a:r>
            <a:endParaRPr lang="en-US" i="1" dirty="0"/>
          </a:p>
        </p:txBody>
      </p:sp>
      <p:pic>
        <p:nvPicPr>
          <p:cNvPr id="4" name="Picture 3" descr="9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46" r="2415" b="16175"/>
          <a:stretch/>
        </p:blipFill>
        <p:spPr>
          <a:xfrm>
            <a:off x="3296975" y="4098422"/>
            <a:ext cx="5616257" cy="27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Identity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Bree Serif"/>
                <a:cs typeface="Bree Serif"/>
              </a:rPr>
              <a:t>Our online presence built by posts, uploads, </a:t>
            </a:r>
            <a:r>
              <a:rPr lang="en-US" i="1" dirty="0" smtClean="0">
                <a:latin typeface="Bree Serif"/>
                <a:cs typeface="Bree Serif"/>
              </a:rPr>
              <a:t>tweets</a:t>
            </a:r>
            <a:r>
              <a:rPr lang="en-US" i="1" dirty="0">
                <a:latin typeface="Bree Serif"/>
                <a:cs typeface="Bree Serif"/>
              </a:rPr>
              <a:t>, photos, </a:t>
            </a:r>
            <a:r>
              <a:rPr lang="en-US" i="1" dirty="0" smtClean="0">
                <a:latin typeface="Bree Serif"/>
                <a:cs typeface="Bree Serif"/>
              </a:rPr>
              <a:t>videos, and other online contributions. </a:t>
            </a:r>
            <a:r>
              <a:rPr lang="en-US" i="1" dirty="0">
                <a:latin typeface="Bree Serif"/>
                <a:cs typeface="Bree Serif"/>
              </a:rPr>
              <a:t>Digital Identity is how we engage, share, promote, and present ourselves online.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ocial-media-integ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0" y="3072113"/>
            <a:ext cx="5300242" cy="37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93581"/>
            <a:ext cx="827964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digital personal brand can help you: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550"/>
            <a:ext cx="5555043" cy="365374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In your current job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your career 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Find new opportunities / partnerships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Build rapport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Make connections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Grow your network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4493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Things to think about before building a purposeful online presence: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92739"/>
            <a:ext cx="8229600" cy="398023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Who do I stand for?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are my </a:t>
            </a:r>
            <a:r>
              <a:rPr lang="en-US" b="1" dirty="0" smtClean="0"/>
              <a:t>goals</a:t>
            </a:r>
            <a:r>
              <a:rPr lang="en-US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are my </a:t>
            </a:r>
            <a:r>
              <a:rPr lang="en-US" b="1" dirty="0" smtClean="0"/>
              <a:t>values</a:t>
            </a:r>
            <a:r>
              <a:rPr lang="en-US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are my </a:t>
            </a:r>
            <a:r>
              <a:rPr lang="en-US" b="1" dirty="0" smtClean="0"/>
              <a:t>passions</a:t>
            </a:r>
            <a:r>
              <a:rPr lang="en-US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are my </a:t>
            </a:r>
            <a:r>
              <a:rPr lang="en-US" b="1" dirty="0" smtClean="0"/>
              <a:t>strengths</a:t>
            </a:r>
            <a:r>
              <a:rPr lang="en-US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Where would I like to be in 3 years?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is my ideal job?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5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gle-76522_6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>
          <a:xfrm>
            <a:off x="404824" y="1981200"/>
            <a:ext cx="8229600" cy="4876800"/>
          </a:xfrm>
        </p:spPr>
      </p:pic>
      <p:sp>
        <p:nvSpPr>
          <p:cNvPr id="6" name="TextBox 5"/>
          <p:cNvSpPr txBox="1"/>
          <p:nvPr/>
        </p:nvSpPr>
        <p:spPr>
          <a:xfrm>
            <a:off x="1352270" y="1037684"/>
            <a:ext cx="667904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is social media important?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0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7D0E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522</TotalTime>
  <Words>1103</Words>
  <Application>Microsoft Office PowerPoint</Application>
  <PresentationFormat>On-screen Show (4:3)</PresentationFormat>
  <Paragraphs>175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Bree Serif</vt:lpstr>
      <vt:lpstr>Calibri</vt:lpstr>
      <vt:lpstr>Clarity</vt:lpstr>
      <vt:lpstr>The use of Social media to promote professionalism and enhance nursing practice </vt:lpstr>
      <vt:lpstr>A bit about us…</vt:lpstr>
      <vt:lpstr>Social Media</vt:lpstr>
      <vt:lpstr>PowerPoint Presentation</vt:lpstr>
      <vt:lpstr>Personal Branding</vt:lpstr>
      <vt:lpstr>Digital Identity</vt:lpstr>
      <vt:lpstr>Developing a digital personal brand can help you:</vt:lpstr>
      <vt:lpstr>Things to think about before building a purposeful online presence:</vt:lpstr>
      <vt:lpstr>PowerPoint Presentation</vt:lpstr>
      <vt:lpstr>Digital Identity</vt:lpstr>
      <vt:lpstr>Use social media purposefully</vt:lpstr>
      <vt:lpstr>About Twitter</vt:lpstr>
      <vt:lpstr>Creating a Twitter Bio</vt:lpstr>
      <vt:lpstr>Some example bios:</vt:lpstr>
      <vt:lpstr>Accounts to follow:</vt:lpstr>
      <vt:lpstr>Twitter Hashtags</vt:lpstr>
      <vt:lpstr>Remember this?</vt:lpstr>
      <vt:lpstr>Could you contribute to any of these local or global conversations?</vt:lpstr>
      <vt:lpstr>#NursingStudent</vt:lpstr>
      <vt:lpstr>Tips for Tweeting</vt:lpstr>
      <vt:lpstr>LinkedIn</vt:lpstr>
      <vt:lpstr>LinkedIn – Completing your profile</vt:lpstr>
      <vt:lpstr>LinkedIn – Build your network</vt:lpstr>
      <vt:lpstr>ResearchGate</vt:lpstr>
      <vt:lpstr>Becoming Thought Leaders</vt:lpstr>
      <vt:lpstr>Avoiding Social Media Pitfalls</vt:lpstr>
      <vt:lpstr>Additional Resources - Apps</vt:lpstr>
      <vt:lpstr>Questions?</vt:lpstr>
      <vt:lpstr>Connect with 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Twillyp</dc:creator>
  <cp:lastModifiedBy>Debra Harwell</cp:lastModifiedBy>
  <cp:revision>45</cp:revision>
  <dcterms:created xsi:type="dcterms:W3CDTF">2015-10-30T13:25:27Z</dcterms:created>
  <dcterms:modified xsi:type="dcterms:W3CDTF">2016-08-16T20:04:29Z</dcterms:modified>
</cp:coreProperties>
</file>