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701" r:id="rId3"/>
  </p:sldMasterIdLst>
  <p:notesMasterIdLst>
    <p:notesMasterId r:id="rId42"/>
  </p:notesMasterIdLst>
  <p:handoutMasterIdLst>
    <p:handoutMasterId r:id="rId43"/>
  </p:handoutMasterIdLst>
  <p:sldIdLst>
    <p:sldId id="256" r:id="rId4"/>
    <p:sldId id="287" r:id="rId5"/>
    <p:sldId id="317" r:id="rId6"/>
    <p:sldId id="293" r:id="rId7"/>
    <p:sldId id="332" r:id="rId8"/>
    <p:sldId id="294" r:id="rId9"/>
    <p:sldId id="320" r:id="rId10"/>
    <p:sldId id="343" r:id="rId11"/>
    <p:sldId id="364" r:id="rId12"/>
    <p:sldId id="344" r:id="rId13"/>
    <p:sldId id="360" r:id="rId14"/>
    <p:sldId id="359" r:id="rId15"/>
    <p:sldId id="345" r:id="rId16"/>
    <p:sldId id="361" r:id="rId17"/>
    <p:sldId id="346" r:id="rId18"/>
    <p:sldId id="347" r:id="rId19"/>
    <p:sldId id="348" r:id="rId20"/>
    <p:sldId id="349" r:id="rId21"/>
    <p:sldId id="350" r:id="rId22"/>
    <p:sldId id="362" r:id="rId23"/>
    <p:sldId id="351" r:id="rId24"/>
    <p:sldId id="353" r:id="rId25"/>
    <p:sldId id="354" r:id="rId26"/>
    <p:sldId id="355" r:id="rId27"/>
    <p:sldId id="356" r:id="rId28"/>
    <p:sldId id="363" r:id="rId29"/>
    <p:sldId id="322" r:id="rId30"/>
    <p:sldId id="324" r:id="rId31"/>
    <p:sldId id="357" r:id="rId32"/>
    <p:sldId id="340" r:id="rId33"/>
    <p:sldId id="333" r:id="rId34"/>
    <p:sldId id="337" r:id="rId35"/>
    <p:sldId id="316" r:id="rId36"/>
    <p:sldId id="335" r:id="rId37"/>
    <p:sldId id="336" r:id="rId38"/>
    <p:sldId id="341" r:id="rId39"/>
    <p:sldId id="282" r:id="rId40"/>
    <p:sldId id="281" r:id="rId41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9BDE"/>
    <a:srgbClr val="003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5"/>
    <p:restoredTop sz="45943" autoAdjust="0"/>
  </p:normalViewPr>
  <p:slideViewPr>
    <p:cSldViewPr snapToGrid="0" snapToObjects="1">
      <p:cViewPr varScale="1">
        <p:scale>
          <a:sx n="40" d="100"/>
          <a:sy n="40" d="100"/>
        </p:scale>
        <p:origin x="-22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lly.mahon\AppData\Local\Microsoft\Windows\Temporary%20Internet%20Files\Content.Outlook\DRY23MWD\Kelly%20USA%20RN%20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RNs:Over 60s</c:v>
          </c:tx>
          <c:invertIfNegative val="0"/>
          <c:cat>
            <c:multiLvlStrRef>
              <c:f>#REF!</c:f>
            </c:multiLvlStrRef>
          </c:cat>
          <c:val>
            <c:numRef>
              <c:f>Sheet2!$C$8:$G$8</c:f>
              <c:numCache>
                <c:formatCode>0.0%</c:formatCode>
                <c:ptCount val="5"/>
                <c:pt idx="0">
                  <c:v>0.80723830067709268</c:v>
                </c:pt>
                <c:pt idx="1">
                  <c:v>8.578504803563225E-2</c:v>
                </c:pt>
                <c:pt idx="2">
                  <c:v>6.6171330417240895E-2</c:v>
                </c:pt>
                <c:pt idx="3">
                  <c:v>2.7263466954281262E-2</c:v>
                </c:pt>
                <c:pt idx="4">
                  <c:v>1.3473944913815487E-2</c:v>
                </c:pt>
              </c:numCache>
            </c:numRef>
          </c:val>
        </c:ser>
        <c:ser>
          <c:idx val="2"/>
          <c:order val="1"/>
          <c:tx>
            <c:v>:Under 40s</c:v>
          </c:tx>
          <c:invertIfNegative val="0"/>
          <c:val>
            <c:numRef>
              <c:f>Sheet2!$C$9:$G$9</c:f>
              <c:numCache>
                <c:formatCode>0.0%</c:formatCode>
                <c:ptCount val="5"/>
                <c:pt idx="0">
                  <c:v>0.71556736463336579</c:v>
                </c:pt>
                <c:pt idx="1">
                  <c:v>0.10464121858208594</c:v>
                </c:pt>
                <c:pt idx="2">
                  <c:v>9.6826071288342905E-2</c:v>
                </c:pt>
                <c:pt idx="3">
                  <c:v>6.362379720418887E-2</c:v>
                </c:pt>
                <c:pt idx="4">
                  <c:v>1.9351229823419625E-2</c:v>
                </c:pt>
              </c:numCache>
            </c:numRef>
          </c:val>
        </c:ser>
        <c:ser>
          <c:idx val="1"/>
          <c:order val="2"/>
          <c:tx>
            <c:v>U.S. employed population</c:v>
          </c:tx>
          <c:invertIfNegative val="0"/>
          <c:cat>
            <c:multiLvlStrRef>
              <c:f>#REF!</c:f>
            </c:multiLvlStrRef>
          </c:cat>
          <c:val>
            <c:numRef>
              <c:f>Sheet2!$C$10:$G$10</c:f>
              <c:numCache>
                <c:formatCode>0.0%</c:formatCode>
                <c:ptCount val="5"/>
                <c:pt idx="0">
                  <c:v>0.68161393090469458</c:v>
                </c:pt>
                <c:pt idx="1">
                  <c:v>0.10536128602773345</c:v>
                </c:pt>
                <c:pt idx="2">
                  <c:v>4.899753639807055E-2</c:v>
                </c:pt>
                <c:pt idx="3">
                  <c:v>0.1430324107442309</c:v>
                </c:pt>
                <c:pt idx="4">
                  <c:v>2.0994872144058055E-2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547136"/>
        <c:axId val="133548672"/>
      </c:barChart>
      <c:catAx>
        <c:axId val="133547136"/>
        <c:scaling>
          <c:orientation val="minMax"/>
        </c:scaling>
        <c:delete val="0"/>
        <c:axPos val="b"/>
        <c:majorTickMark val="out"/>
        <c:minorTickMark val="none"/>
        <c:tickLblPos val="nextTo"/>
        <c:crossAx val="133548672"/>
        <c:crosses val="autoZero"/>
        <c:auto val="1"/>
        <c:lblAlgn val="ctr"/>
        <c:lblOffset val="100"/>
        <c:noMultiLvlLbl val="0"/>
      </c:catAx>
      <c:valAx>
        <c:axId val="133548672"/>
        <c:scaling>
          <c:orientation val="minMax"/>
          <c:max val="0.9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Group Total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133547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AE528B-D979-42FA-B20B-264A3CF387C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BE467B5-87F7-4AE3-BED6-EAE5E80A2ED6}" type="pres">
      <dgm:prSet presAssocID="{39AE528B-D979-42FA-B20B-264A3CF387C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</dgm:ptLst>
  <dgm:cxnLst>
    <dgm:cxn modelId="{7EA1EEB1-8AD0-4ED7-BDA3-32FB4CE6D2B5}" type="presOf" srcId="{39AE528B-D979-42FA-B20B-264A3CF387C1}" destId="{CBE467B5-87F7-4AE3-BED6-EAE5E80A2ED6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D1EFE-4E2F-42DF-8CB5-47F20AB50CF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3F8DF-B5CA-4084-BA97-C5E18637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40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257B3-859E-4171-A1D7-8EFEB4B6942C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53004-D754-4216-B232-03FB003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5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AutoNum type="roman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8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07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64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25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231775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5384" y="3748669"/>
            <a:ext cx="6149509" cy="50897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375D8-2F47-47EE-92AE-B155177040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8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5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55788" y="225425"/>
            <a:ext cx="3289300" cy="24669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3110" y="2923082"/>
            <a:ext cx="6371781" cy="6064983"/>
          </a:xfr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00" tIns="46151" rIns="92300" bIns="4615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375D8-2F47-47EE-92AE-B155177040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301625"/>
            <a:ext cx="4572000" cy="3429000"/>
          </a:xfrm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958683"/>
            <a:ext cx="5486400" cy="4499517"/>
          </a:xfrm>
          <a:noFill/>
          <a:ln w="9525"/>
        </p:spPr>
        <p:txBody>
          <a:bodyPr/>
          <a:lstStyle/>
          <a:p>
            <a:endParaRPr lang="en-US" dirty="0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8884F-A096-4CBE-BFBB-1C7BA5F09863}" type="slidenum">
              <a:rPr lang="en-US">
                <a:latin typeface="Helvetica Light"/>
                <a:ea typeface="Helvetica Light"/>
                <a:cs typeface="Helvetica Light"/>
                <a:sym typeface="Helvetica Light"/>
              </a:rPr>
              <a:pPr/>
              <a:t>16</a:t>
            </a:fld>
            <a:endParaRPr lang="en-US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1351" y="306658"/>
            <a:ext cx="3462454" cy="259684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7268" y="3044283"/>
            <a:ext cx="6456556" cy="58543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3894D-8E6A-44BC-951B-87FB689BF0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39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6600" y="225425"/>
            <a:ext cx="3073400" cy="2305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8603" y="2623282"/>
            <a:ext cx="6400799" cy="63708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375D8-2F47-47EE-92AE-B1551770407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32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78258" y="317809"/>
            <a:ext cx="3362093" cy="252157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722" y="3256156"/>
            <a:ext cx="5971478" cy="5202044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5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06525" y="381000"/>
            <a:ext cx="4116388" cy="3086100"/>
          </a:xfrm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xfrm>
            <a:off x="334536" y="3823515"/>
            <a:ext cx="6233531" cy="463874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endParaRPr lang="en-US" altLang="en-US" dirty="0"/>
          </a:p>
        </p:txBody>
      </p:sp>
      <p:sp>
        <p:nvSpPr>
          <p:cNvPr id="104452" name="Slide Number Placeholder 3"/>
          <p:cNvSpPr txBox="1">
            <a:spLocks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0" tIns="46151" rIns="92300" bIns="46151"/>
          <a:lstStyle>
            <a:lvl1pPr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1pPr>
            <a:lvl2pPr marL="742950" indent="-28575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2pPr>
            <a:lvl3pPr marL="11430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3pPr>
            <a:lvl4pPr marL="16002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4pPr>
            <a:lvl5pPr marL="20574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5pPr>
            <a:lvl6pPr marL="25146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6pPr>
            <a:lvl7pPr marL="29718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7pPr>
            <a:lvl8pPr marL="34290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8pPr>
            <a:lvl9pPr marL="38862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9pPr>
          </a:lstStyle>
          <a:p>
            <a:pPr algn="ctr" eaLnBrk="1">
              <a:lnSpc>
                <a:spcPct val="100000"/>
              </a:lnSpc>
            </a:pPr>
            <a:fld id="{0909CFB2-E1E1-4794-977F-33045B570F85}" type="slidenum">
              <a:rPr lang="en-US" altLang="en-US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ctr" eaLnBrk="1">
                <a:lnSpc>
                  <a:spcPct val="100000"/>
                </a:lnSpc>
              </a:pPr>
              <a:t>2</a:t>
            </a:fld>
            <a:endParaRPr lang="en-US" altLang="en-US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50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5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306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67990" y="3823515"/>
            <a:ext cx="6043962" cy="5014853"/>
          </a:xfrm>
        </p:spPr>
        <p:txBody>
          <a:bodyPr/>
          <a:lstStyle/>
          <a:p>
            <a:endParaRPr lang="en-US" dirty="0">
              <a:sym typeface="Noteworthy Bold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3884613" y="8684927"/>
            <a:ext cx="2971800" cy="457513"/>
          </a:xfrm>
          <a:prstGeom prst="rect">
            <a:avLst/>
          </a:prstGeom>
        </p:spPr>
        <p:txBody>
          <a:bodyPr lIns="91755" tIns="45878" rIns="91755" bIns="45878"/>
          <a:lstStyle>
            <a:defPPr>
              <a:defRPr lang="en-US"/>
            </a:defPPr>
            <a:lvl1pPr algn="ctr" defTabSz="582254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1108" indent="112645" algn="ctr" defTabSz="582254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3794" indent="226875" algn="ctr" defTabSz="582254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6481" indent="341108" algn="ctr" defTabSz="582254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69172" indent="455330" algn="ctr" defTabSz="582254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4596" algn="l" defTabSz="913837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1515" algn="l" defTabSz="913837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198437" algn="l" defTabSz="913837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5356" algn="l" defTabSz="913837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fld id="{12DE9FDD-D40D-5344-A6B0-47E859038B84}" type="slidenum">
              <a:rPr lang="en-US" sz="120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219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230188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6689" y="3912243"/>
            <a:ext cx="6007260" cy="49423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375D8-2F47-47EE-92AE-B1551770407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61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230188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375D8-2F47-47EE-92AE-B1551770407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14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63688" y="306388"/>
            <a:ext cx="2990850" cy="224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3111" y="2775636"/>
            <a:ext cx="6297689" cy="61254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4C46F-C5A9-4E86-8340-3CC6E55EA4B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64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09700" y="231775"/>
            <a:ext cx="3854450" cy="2890838"/>
          </a:xfrm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xfrm>
            <a:off x="169019" y="3374425"/>
            <a:ext cx="6594052" cy="553938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61563">
              <a:defRPr/>
            </a:pPr>
            <a:endParaRPr lang="en-US" altLang="en-US" dirty="0"/>
          </a:p>
        </p:txBody>
      </p:sp>
      <p:sp>
        <p:nvSpPr>
          <p:cNvPr id="126980" name="Slide Number Placeholder 3"/>
          <p:cNvSpPr txBox="1">
            <a:spLocks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34" tIns="46318" rIns="92634" bIns="46318"/>
          <a:lstStyle>
            <a:lvl1pPr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1pPr>
            <a:lvl2pPr marL="742950" indent="-28575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2pPr>
            <a:lvl3pPr marL="11430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3pPr>
            <a:lvl4pPr marL="16002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4pPr>
            <a:lvl5pPr marL="20574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5pPr>
            <a:lvl6pPr marL="25146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6pPr>
            <a:lvl7pPr marL="29718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7pPr>
            <a:lvl8pPr marL="34290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8pPr>
            <a:lvl9pPr marL="38862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9pPr>
          </a:lstStyle>
          <a:p>
            <a:pPr algn="ctr" eaLnBrk="1">
              <a:lnSpc>
                <a:spcPct val="100000"/>
              </a:lnSpc>
            </a:pPr>
            <a:fld id="{958EE817-155F-4ED7-86C0-A6F4B27464CE}" type="slidenum">
              <a:rPr lang="en-US" altLang="en-US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ctr" eaLnBrk="1">
                <a:lnSpc>
                  <a:spcPct val="100000"/>
                </a:lnSpc>
              </a:pPr>
              <a:t>25</a:t>
            </a:fld>
            <a:endParaRPr lang="en-US" altLang="en-US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5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3894D-8E6A-44BC-951B-87FB689BF0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275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6200" y="419100"/>
            <a:ext cx="3987800" cy="2990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35400"/>
            <a:ext cx="5486400" cy="462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3894D-8E6A-44BC-951B-87FB689BF0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51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239713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1290" y="3454401"/>
            <a:ext cx="5927238" cy="5396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13AB9-D0B2-4BDD-BE63-FC3B6EEE1FD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76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84338" y="273050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7267" y="3044283"/>
            <a:ext cx="6311591" cy="54139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20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35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384175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3746" y="3969831"/>
            <a:ext cx="5748454" cy="4644483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3894D-8E6A-44BC-951B-87FB689BF0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33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79703" y="284356"/>
            <a:ext cx="2815682" cy="21117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4966" y="2520176"/>
            <a:ext cx="6512312" cy="523952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30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03438" y="160338"/>
            <a:ext cx="2730500" cy="2047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7419" y="2331284"/>
            <a:ext cx="6508578" cy="66300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defTabSz="672976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defTabSz="672976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defTabSz="672976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defTabSz="672976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FB84ED-68B0-4E0D-8C1C-5D63DC173F72}" type="slidenum">
              <a:rPr lang="en-US" altLang="en-US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66888" y="317500"/>
            <a:ext cx="3440112" cy="2579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7268" y="3401121"/>
            <a:ext cx="6434254" cy="52840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15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8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3863" y="458788"/>
            <a:ext cx="3409950" cy="2557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372592"/>
            <a:ext cx="5486400" cy="5085608"/>
          </a:xfrm>
        </p:spPr>
        <p:txBody>
          <a:bodyPr/>
          <a:lstStyle/>
          <a:p>
            <a:pPr defTabSz="897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7D534-8BDA-469C-B45D-44409CCD2D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67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339725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277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13AB9-D0B2-4BDD-BE63-FC3B6EEE1F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4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6525" y="381000"/>
            <a:ext cx="4116388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036741"/>
            <a:ext cx="5486400" cy="4421459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9FDD-D40D-5344-A6B0-47E859038B8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8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375D8-2F47-47EE-92AE-B155177040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43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06675" y="149225"/>
            <a:ext cx="1944688" cy="1458913"/>
          </a:xfrm>
          <a:prstGeom prst="rect">
            <a:avLst/>
          </a:prstGeom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xfrm>
            <a:off x="228600" y="1648918"/>
            <a:ext cx="6477000" cy="736776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49548">
              <a:defRPr/>
            </a:pPr>
            <a:endParaRPr lang="en-US" dirty="0"/>
          </a:p>
        </p:txBody>
      </p:sp>
      <p:sp>
        <p:nvSpPr>
          <p:cNvPr id="108548" name="Slide Number Placeholder 3"/>
          <p:cNvSpPr txBox="1">
            <a:spLocks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0" tIns="46151" rIns="92300" bIns="46151"/>
          <a:lstStyle>
            <a:lvl1pPr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1pPr>
            <a:lvl2pPr marL="742950" indent="-28575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2pPr>
            <a:lvl3pPr marL="11430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3pPr>
            <a:lvl4pPr marL="16002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4pPr>
            <a:lvl5pPr marL="20574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5pPr>
            <a:lvl6pPr marL="25146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6pPr>
            <a:lvl7pPr marL="29718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7pPr>
            <a:lvl8pPr marL="34290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8pPr>
            <a:lvl9pPr marL="38862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9pPr>
          </a:lstStyle>
          <a:p>
            <a:pPr algn="r" eaLnBrk="1">
              <a:lnSpc>
                <a:spcPct val="100000"/>
              </a:lnSpc>
            </a:pPr>
            <a:fld id="{047AD0E7-0BAE-43E6-855A-EBC39E868E95}" type="slidenum">
              <a:rPr lang="en-US" altLang="en-US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eaLnBrk="1">
                <a:lnSpc>
                  <a:spcPct val="100000"/>
                </a:lnSpc>
              </a:pPr>
              <a:t>6</a:t>
            </a:fld>
            <a:endParaRPr lang="en-US" altLang="en-US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0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79625" y="128588"/>
            <a:ext cx="2882900" cy="2162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0819" y="2720898"/>
            <a:ext cx="6222381" cy="61437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69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53004-D754-4216-B232-03FB003180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5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87488" y="155575"/>
            <a:ext cx="3194050" cy="2395538"/>
          </a:xfrm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xfrm>
            <a:off x="447676" y="2700790"/>
            <a:ext cx="6167215" cy="598442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283111" indent="-283111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116740" name="Slide Number Placeholder 3"/>
          <p:cNvSpPr txBox="1">
            <a:spLocks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34" tIns="46318" rIns="92634" bIns="46318"/>
          <a:lstStyle>
            <a:lvl1pPr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1pPr>
            <a:lvl2pPr marL="742950" indent="-28575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2pPr>
            <a:lvl3pPr marL="11430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3pPr>
            <a:lvl4pPr marL="16002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4pPr>
            <a:lvl5pPr marL="2057400" indent="-228600" algn="l" eaLnBrk="0">
              <a:lnSpc>
                <a:spcPts val="3500"/>
              </a:lnSpc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5pPr>
            <a:lvl6pPr marL="25146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6pPr>
            <a:lvl7pPr marL="29718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7pPr>
            <a:lvl8pPr marL="34290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8pPr>
            <a:lvl9pPr marL="3886200" indent="-228600" defTabSz="582613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572E2D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Noteworthy Bold" charset="0"/>
              </a:defRPr>
            </a:lvl9pPr>
          </a:lstStyle>
          <a:p>
            <a:pPr algn="ctr" eaLnBrk="1">
              <a:lnSpc>
                <a:spcPct val="100000"/>
              </a:lnSpc>
            </a:pPr>
            <a:fld id="{43185D5E-C4F9-4194-90FC-1615395682A4}" type="slidenum">
              <a:rPr lang="en-US" altLang="en-US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ctr" eaLnBrk="1">
                <a:lnSpc>
                  <a:spcPct val="100000"/>
                </a:lnSpc>
              </a:pPr>
              <a:t>9</a:t>
            </a:fld>
            <a:endParaRPr lang="en-US" altLang="en-US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rgbClr val="CC3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0" y="1447801"/>
            <a:ext cx="7848600" cy="533400"/>
          </a:xfrm>
          <a:prstGeom prst="rect">
            <a:avLst/>
          </a:prstGeom>
        </p:spPr>
        <p:txBody>
          <a:bodyPr lIns="91364" tIns="45683" rIns="91364" bIns="45683"/>
          <a:lstStyle>
            <a:lvl1pPr algn="l">
              <a:defRPr sz="2600" b="1" i="0">
                <a:solidFill>
                  <a:srgbClr val="B9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2133601"/>
            <a:ext cx="7848600" cy="3962400"/>
          </a:xfrm>
          <a:prstGeom prst="rect">
            <a:avLst/>
          </a:prstGeom>
        </p:spPr>
        <p:txBody>
          <a:bodyPr lIns="91364" tIns="45683" rIns="91364" bIns="45683"/>
          <a:lstStyle>
            <a:lvl1pPr>
              <a:buSzPct val="80000"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1"/>
          </p:nvPr>
        </p:nvSpPr>
        <p:spPr>
          <a:xfrm>
            <a:off x="762000" y="1219200"/>
            <a:ext cx="7848600" cy="228600"/>
          </a:xfrm>
          <a:prstGeom prst="rect">
            <a:avLst/>
          </a:prstGeom>
        </p:spPr>
        <p:txBody>
          <a:bodyPr lIns="91364" tIns="45683" rIns="91364" bIns="45683"/>
          <a:lstStyle>
            <a:lvl1pPr marL="0" indent="0" algn="l">
              <a:buNone/>
              <a:defRPr sz="1400" cap="all" spc="80">
                <a:solidFill>
                  <a:srgbClr val="B90000"/>
                </a:solidFill>
                <a:latin typeface="Century Gothic"/>
                <a:cs typeface="Century Gothic"/>
              </a:defRPr>
            </a:lvl1pPr>
            <a:lvl2pPr marL="456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1873" y="6184925"/>
            <a:ext cx="456530" cy="380628"/>
          </a:xfrm>
          <a:prstGeom prst="rect">
            <a:avLst/>
          </a:prstGeom>
        </p:spPr>
        <p:txBody>
          <a:bodyPr lIns="91364" tIns="45683" rIns="91364" bIns="45683"/>
          <a:lstStyle>
            <a:lvl1pPr algn="l" defTabSz="642420" hangingPunct="1">
              <a:defRPr sz="1800">
                <a:solidFill>
                  <a:prstClr val="white">
                    <a:lumMod val="6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696D6F9-6655-4EF1-A935-663D994AB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0" y="1447801"/>
            <a:ext cx="7848600" cy="533400"/>
          </a:xfrm>
          <a:prstGeom prst="rect">
            <a:avLst/>
          </a:prstGeom>
        </p:spPr>
        <p:txBody>
          <a:bodyPr lIns="91364" tIns="45683" rIns="91364" bIns="45683"/>
          <a:lstStyle>
            <a:lvl1pPr algn="l">
              <a:defRPr sz="2600" b="1" i="0">
                <a:solidFill>
                  <a:srgbClr val="B9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2133601"/>
            <a:ext cx="7848600" cy="3962400"/>
          </a:xfrm>
          <a:prstGeom prst="rect">
            <a:avLst/>
          </a:prstGeom>
        </p:spPr>
        <p:txBody>
          <a:bodyPr lIns="91364" tIns="45683" rIns="91364" bIns="45683"/>
          <a:lstStyle>
            <a:lvl1pPr>
              <a:buSzPct val="80000"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1"/>
          </p:nvPr>
        </p:nvSpPr>
        <p:spPr>
          <a:xfrm>
            <a:off x="762000" y="1219200"/>
            <a:ext cx="7848600" cy="228600"/>
          </a:xfrm>
          <a:prstGeom prst="rect">
            <a:avLst/>
          </a:prstGeom>
        </p:spPr>
        <p:txBody>
          <a:bodyPr lIns="91364" tIns="45683" rIns="91364" bIns="45683"/>
          <a:lstStyle>
            <a:lvl1pPr marL="0" indent="0" algn="l">
              <a:buNone/>
              <a:defRPr sz="1400" cap="all" spc="80">
                <a:solidFill>
                  <a:srgbClr val="B90000"/>
                </a:solidFill>
                <a:latin typeface="Century Gothic"/>
                <a:cs typeface="Century Gothic"/>
              </a:defRPr>
            </a:lvl1pPr>
            <a:lvl2pPr marL="456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1873" y="6184925"/>
            <a:ext cx="456530" cy="380628"/>
          </a:xfrm>
          <a:prstGeom prst="rect">
            <a:avLst/>
          </a:prstGeom>
        </p:spPr>
        <p:txBody>
          <a:bodyPr lIns="91364" tIns="45683" rIns="91364" bIns="45683"/>
          <a:lstStyle>
            <a:lvl1pPr algn="l" defTabSz="642420" hangingPunct="1">
              <a:defRPr sz="1800">
                <a:solidFill>
                  <a:prstClr val="white">
                    <a:lumMod val="6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696D6F9-6655-4EF1-A935-663D994AB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62373" y="2057177"/>
            <a:ext cx="7772176" cy="0"/>
          </a:xfrm>
          <a:prstGeom prst="line">
            <a:avLst/>
          </a:prstGeom>
          <a:ln w="3175" cap="flat" cmpd="sng">
            <a:solidFill>
              <a:schemeClr val="tx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47801"/>
            <a:ext cx="7848600" cy="533400"/>
          </a:xfrm>
          <a:prstGeom prst="rect">
            <a:avLst/>
          </a:prstGeom>
        </p:spPr>
        <p:txBody>
          <a:bodyPr lIns="91364" tIns="45683" rIns="91364" bIns="45683"/>
          <a:lstStyle>
            <a:lvl1pPr algn="l">
              <a:defRPr sz="2600" b="1" i="0">
                <a:solidFill>
                  <a:srgbClr val="B9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1"/>
            <a:ext cx="7848600" cy="3962400"/>
          </a:xfrm>
          <a:prstGeom prst="rect">
            <a:avLst/>
          </a:prstGeom>
        </p:spPr>
        <p:txBody>
          <a:bodyPr lIns="91364" tIns="45683" rIns="91364" bIns="45683"/>
          <a:lstStyle>
            <a:lvl1pPr>
              <a:buSzPct val="80000"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762000" y="1219200"/>
            <a:ext cx="7848600" cy="228600"/>
          </a:xfrm>
          <a:prstGeom prst="rect">
            <a:avLst/>
          </a:prstGeom>
        </p:spPr>
        <p:txBody>
          <a:bodyPr lIns="91364" tIns="45683" rIns="91364" bIns="45683"/>
          <a:lstStyle>
            <a:lvl1pPr marL="0" indent="0" algn="l">
              <a:buNone/>
              <a:defRPr sz="1400" cap="all" spc="80">
                <a:solidFill>
                  <a:srgbClr val="B90000"/>
                </a:solidFill>
                <a:latin typeface="Century Gothic"/>
                <a:cs typeface="Century Gothic"/>
              </a:defRPr>
            </a:lvl1pPr>
            <a:lvl2pPr marL="456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1873" y="6184925"/>
            <a:ext cx="456530" cy="380628"/>
          </a:xfrm>
          <a:prstGeom prst="rect">
            <a:avLst/>
          </a:prstGeom>
        </p:spPr>
        <p:txBody>
          <a:bodyPr lIns="91364" tIns="45683" rIns="91364" bIns="45683"/>
          <a:lstStyle>
            <a:lvl1pPr algn="l" defTabSz="642420" hangingPunct="1">
              <a:defRPr sz="1800">
                <a:solidFill>
                  <a:prstClr val="white">
                    <a:lumMod val="6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B0D06DA-80F2-4C16-8D1D-609EEAB58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pcoming Webinars (O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42553"/>
            <a:ext cx="7772400" cy="12308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Webinar Title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2768206"/>
            <a:ext cx="6400800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1" u="none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January 1, 2015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783088"/>
            <a:ext cx="6400800" cy="486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 i="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Speaker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5348279"/>
            <a:ext cx="6400800" cy="688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1" i="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61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0" y="1447801"/>
            <a:ext cx="7848600" cy="533400"/>
          </a:xfrm>
          <a:prstGeom prst="rect">
            <a:avLst/>
          </a:prstGeom>
        </p:spPr>
        <p:txBody>
          <a:bodyPr lIns="91364" tIns="45683" rIns="91364" bIns="45683"/>
          <a:lstStyle>
            <a:lvl1pPr algn="l">
              <a:defRPr sz="2600" b="1" i="0">
                <a:solidFill>
                  <a:srgbClr val="B9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2133601"/>
            <a:ext cx="7848600" cy="3962400"/>
          </a:xfrm>
          <a:prstGeom prst="rect">
            <a:avLst/>
          </a:prstGeom>
        </p:spPr>
        <p:txBody>
          <a:bodyPr lIns="91364" tIns="45683" rIns="91364" bIns="45683"/>
          <a:lstStyle>
            <a:lvl1pPr>
              <a:buSzPct val="80000"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1"/>
          </p:nvPr>
        </p:nvSpPr>
        <p:spPr>
          <a:xfrm>
            <a:off x="762000" y="1219200"/>
            <a:ext cx="7848600" cy="228600"/>
          </a:xfrm>
          <a:prstGeom prst="rect">
            <a:avLst/>
          </a:prstGeom>
        </p:spPr>
        <p:txBody>
          <a:bodyPr lIns="91364" tIns="45683" rIns="91364" bIns="45683"/>
          <a:lstStyle>
            <a:lvl1pPr marL="0" indent="0" algn="l">
              <a:buNone/>
              <a:defRPr sz="1400" cap="all" spc="80">
                <a:solidFill>
                  <a:srgbClr val="B90000"/>
                </a:solidFill>
                <a:latin typeface="Century Gothic"/>
                <a:cs typeface="Century Gothic"/>
              </a:defRPr>
            </a:lvl1pPr>
            <a:lvl2pPr marL="456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1873" y="6184925"/>
            <a:ext cx="456530" cy="380628"/>
          </a:xfrm>
          <a:prstGeom prst="rect">
            <a:avLst/>
          </a:prstGeom>
        </p:spPr>
        <p:txBody>
          <a:bodyPr lIns="91364" tIns="45683" rIns="91364" bIns="45683"/>
          <a:lstStyle>
            <a:lvl1pPr algn="l" defTabSz="642420" hangingPunct="1">
              <a:defRPr sz="1800">
                <a:solidFill>
                  <a:prstClr val="white">
                    <a:lumMod val="6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696D6F9-6655-4EF1-A935-663D994AB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0" y="1447801"/>
            <a:ext cx="7848600" cy="533400"/>
          </a:xfrm>
          <a:prstGeom prst="rect">
            <a:avLst/>
          </a:prstGeom>
        </p:spPr>
        <p:txBody>
          <a:bodyPr lIns="91364" tIns="45683" rIns="91364" bIns="45683"/>
          <a:lstStyle>
            <a:lvl1pPr algn="l">
              <a:defRPr sz="2600" b="1" i="0">
                <a:solidFill>
                  <a:srgbClr val="B9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2133601"/>
            <a:ext cx="7848600" cy="3962400"/>
          </a:xfrm>
          <a:prstGeom prst="rect">
            <a:avLst/>
          </a:prstGeom>
        </p:spPr>
        <p:txBody>
          <a:bodyPr lIns="91364" tIns="45683" rIns="91364" bIns="45683"/>
          <a:lstStyle>
            <a:lvl1pPr>
              <a:buSzPct val="80000"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1"/>
          </p:nvPr>
        </p:nvSpPr>
        <p:spPr>
          <a:xfrm>
            <a:off x="762000" y="1219200"/>
            <a:ext cx="7848600" cy="228600"/>
          </a:xfrm>
          <a:prstGeom prst="rect">
            <a:avLst/>
          </a:prstGeom>
        </p:spPr>
        <p:txBody>
          <a:bodyPr lIns="91364" tIns="45683" rIns="91364" bIns="45683"/>
          <a:lstStyle>
            <a:lvl1pPr marL="0" indent="0" algn="l">
              <a:buNone/>
              <a:defRPr sz="1400" cap="all" spc="80">
                <a:solidFill>
                  <a:srgbClr val="B90000"/>
                </a:solidFill>
                <a:latin typeface="Century Gothic"/>
                <a:cs typeface="Century Gothic"/>
              </a:defRPr>
            </a:lvl1pPr>
            <a:lvl2pPr marL="456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1873" y="6184925"/>
            <a:ext cx="456530" cy="380628"/>
          </a:xfrm>
          <a:prstGeom prst="rect">
            <a:avLst/>
          </a:prstGeom>
        </p:spPr>
        <p:txBody>
          <a:bodyPr lIns="91364" tIns="45683" rIns="91364" bIns="45683"/>
          <a:lstStyle>
            <a:lvl1pPr algn="l" defTabSz="642420" hangingPunct="1">
              <a:defRPr sz="1800">
                <a:solidFill>
                  <a:prstClr val="white">
                    <a:lumMod val="6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696D6F9-6655-4EF1-A935-663D994AB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111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28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41494"/>
            <a:ext cx="7886700" cy="149230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6014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352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41494"/>
            <a:ext cx="7886700" cy="149230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7540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352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CADE52-C659-274E-AFDB-61EC8CE4E81C}" type="datetimeFigureOut">
              <a:rPr lang="en-US">
                <a:solidFill>
                  <a:prstClr val="black"/>
                </a:solidFill>
              </a:rPr>
              <a:pPr/>
              <a:t>9/27/2016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13BC3C-DEE6-4D4B-A803-16483758D65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8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08237"/>
            <a:ext cx="7886700" cy="132556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179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352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3273" y="2766218"/>
            <a:ext cx="3228647" cy="1325563"/>
          </a:xfrm>
        </p:spPr>
        <p:txBody>
          <a:bodyPr/>
          <a:lstStyle>
            <a:lvl1pPr algn="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1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13" y="2766218"/>
            <a:ext cx="3156857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2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698" y="2766218"/>
            <a:ext cx="3156272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0" y="1447801"/>
            <a:ext cx="7848600" cy="533400"/>
          </a:xfrm>
          <a:prstGeom prst="rect">
            <a:avLst/>
          </a:prstGeom>
        </p:spPr>
        <p:txBody>
          <a:bodyPr lIns="91364" tIns="45683" rIns="91364" bIns="45683"/>
          <a:lstStyle>
            <a:lvl1pPr algn="l">
              <a:defRPr sz="2600" b="1" i="0">
                <a:solidFill>
                  <a:srgbClr val="B900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2133601"/>
            <a:ext cx="7848600" cy="3962400"/>
          </a:xfrm>
          <a:prstGeom prst="rect">
            <a:avLst/>
          </a:prstGeom>
        </p:spPr>
        <p:txBody>
          <a:bodyPr lIns="91364" tIns="45683" rIns="91364" bIns="45683"/>
          <a:lstStyle>
            <a:lvl1pPr>
              <a:buSzPct val="80000"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1"/>
          </p:nvPr>
        </p:nvSpPr>
        <p:spPr>
          <a:xfrm>
            <a:off x="762000" y="1219200"/>
            <a:ext cx="7848600" cy="228600"/>
          </a:xfrm>
          <a:prstGeom prst="rect">
            <a:avLst/>
          </a:prstGeom>
        </p:spPr>
        <p:txBody>
          <a:bodyPr lIns="91364" tIns="45683" rIns="91364" bIns="45683"/>
          <a:lstStyle>
            <a:lvl1pPr marL="0" indent="0" algn="l">
              <a:buNone/>
              <a:defRPr sz="1400" cap="all" spc="80">
                <a:solidFill>
                  <a:srgbClr val="B90000"/>
                </a:solidFill>
                <a:latin typeface="Century Gothic"/>
                <a:cs typeface="Century Gothic"/>
              </a:defRPr>
            </a:lvl1pPr>
            <a:lvl2pPr marL="456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91873" y="6184925"/>
            <a:ext cx="456530" cy="380628"/>
          </a:xfrm>
          <a:prstGeom prst="rect">
            <a:avLst/>
          </a:prstGeom>
        </p:spPr>
        <p:txBody>
          <a:bodyPr lIns="91364" tIns="45683" rIns="91364" bIns="45683"/>
          <a:lstStyle>
            <a:lvl1pPr algn="l" defTabSz="642420" hangingPunct="1">
              <a:defRPr sz="1800">
                <a:solidFill>
                  <a:prstClr val="white">
                    <a:lumMod val="6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696D6F9-6655-4EF1-A935-663D994AB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4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2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CADE52-C659-274E-AFDB-61EC8CE4E81C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13BC3C-DEE6-4D4B-A803-16483758D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8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00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5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8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4" r:id="rId4"/>
    <p:sldLayoutId id="2147483666" r:id="rId5"/>
    <p:sldLayoutId id="2147483667" r:id="rId6"/>
    <p:sldLayoutId id="2147483678" r:id="rId7"/>
    <p:sldLayoutId id="2147483679" r:id="rId8"/>
    <p:sldLayoutId id="2147483680" r:id="rId9"/>
    <p:sldLayoutId id="2147483684" r:id="rId10"/>
    <p:sldLayoutId id="2147483685" r:id="rId11"/>
    <p:sldLayoutId id="2147483687" r:id="rId12"/>
    <p:sldLayoutId id="2147483694" r:id="rId13"/>
    <p:sldLayoutId id="2147483696" r:id="rId14"/>
    <p:sldLayoutId id="2147483698" r:id="rId15"/>
    <p:sldLayoutId id="2147483699" r:id="rId16"/>
    <p:sldLayoutId id="214748370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CC33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4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00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5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6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CC33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105400" y="4163355"/>
            <a:ext cx="3934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9BD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Ernest Grant, 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PhD, RN, FAAN </a:t>
            </a:r>
          </a:p>
          <a:p>
            <a:r>
              <a:rPr lang="en-US" sz="15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Vice President, 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American Nurses </a:t>
            </a:r>
            <a:r>
              <a:rPr lang="en-US" sz="15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Association</a:t>
            </a:r>
            <a:endParaRPr lang="en-US" sz="15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en-US" sz="15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October 13, </a:t>
            </a: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2016</a:t>
            </a:r>
          </a:p>
          <a:p>
            <a:r>
              <a:rPr lang="en-US" sz="15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New Jersey Nurses Association</a:t>
            </a:r>
            <a:endParaRPr lang="en-US" sz="15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19600" y="278686"/>
            <a:ext cx="4468216" cy="2030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0" i="0">
                <a:solidFill>
                  <a:srgbClr val="CC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HEALTH CARE AT A TURNING POINT—SEIZING THE OPPORTUNITY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t="14423" r="23125" b="8269"/>
          <a:stretch/>
        </p:blipFill>
        <p:spPr bwMode="auto">
          <a:xfrm>
            <a:off x="1835128" y="1217201"/>
            <a:ext cx="5628337" cy="43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5128" y="277897"/>
            <a:ext cx="5434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NursingWorld.com/NBN</a:t>
            </a:r>
          </a:p>
        </p:txBody>
      </p:sp>
    </p:spTree>
    <p:extLst>
      <p:ext uri="{BB962C8B-B14F-4D97-AF65-F5344CB8AC3E}">
        <p14:creationId xmlns:p14="http://schemas.microsoft.com/office/powerpoint/2010/main" val="296352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110" y="2534694"/>
            <a:ext cx="3326099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IOM Recommendation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priority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10151" y="1991184"/>
            <a:ext cx="2096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4482" y="1991184"/>
            <a:ext cx="130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79250" y="3134184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9974" y="4029534"/>
            <a:ext cx="38912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BSN &amp; </a:t>
            </a:r>
            <a:b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</a:t>
            </a:r>
            <a:b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</a:t>
            </a:r>
            <a:b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2741" y="3134184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50.8%</a:t>
            </a:r>
          </a:p>
        </p:txBody>
      </p:sp>
      <p:sp>
        <p:nvSpPr>
          <p:cNvPr id="9" name="Rectangle 8"/>
          <p:cNvSpPr/>
          <p:nvPr/>
        </p:nvSpPr>
        <p:spPr>
          <a:xfrm>
            <a:off x="7732265" y="3134184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49.2%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02502" y="4675865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32026" y="4675865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26723" y="479426"/>
            <a:ext cx="7886700" cy="1325563"/>
          </a:xfrm>
        </p:spPr>
        <p:txBody>
          <a:bodyPr/>
          <a:lstStyle/>
          <a:p>
            <a:r>
              <a:rPr lang="en-US" dirty="0" smtClean="0"/>
              <a:t>Diversity in the </a:t>
            </a:r>
            <a:br>
              <a:rPr lang="en-US" dirty="0" smtClean="0"/>
            </a:br>
            <a:r>
              <a:rPr lang="en-US" dirty="0" smtClean="0"/>
              <a:t>Nursing Profession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050" y="6456700"/>
            <a:ext cx="912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Sources: </a:t>
            </a:r>
            <a:r>
              <a:rPr lang="en-US" dirty="0" smtClean="0"/>
              <a:t>AACN; U.S</a:t>
            </a:r>
            <a:r>
              <a:rPr lang="en-US" dirty="0"/>
              <a:t>. Census Bureau, Population Division</a:t>
            </a:r>
          </a:p>
        </p:txBody>
      </p:sp>
      <p:pic>
        <p:nvPicPr>
          <p:cNvPr id="18" name="Picture 4" descr="http://nutrition.tufts.edu/sites/default/files/Divers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33479" y="-52716"/>
            <a:ext cx="2918677" cy="1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" name="Title 11"/>
          <p:cNvSpPr txBox="1">
            <a:spLocks/>
          </p:cNvSpPr>
          <p:nvPr/>
        </p:nvSpPr>
        <p:spPr>
          <a:xfrm>
            <a:off x="342900" y="7937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C3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Diversity in the </a:t>
            </a:r>
            <a:br>
              <a:rPr lang="en-US" dirty="0" smtClean="0"/>
            </a:br>
            <a:r>
              <a:rPr lang="en-US" dirty="0" smtClean="0"/>
              <a:t>Nursing Profession</a:t>
            </a:r>
            <a:endParaRPr lang="en-US" dirty="0"/>
          </a:p>
        </p:txBody>
      </p:sp>
      <p:pic>
        <p:nvPicPr>
          <p:cNvPr id="4" name="Picture 4" descr="http://nutrition.tufts.edu/sites/default/files/Divers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33479" y="-52716"/>
            <a:ext cx="2918677" cy="1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718092"/>
              </p:ext>
            </p:extLst>
          </p:nvPr>
        </p:nvGraphicFramePr>
        <p:xfrm>
          <a:off x="2" y="2015002"/>
          <a:ext cx="9143998" cy="4315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374303" y="6275763"/>
            <a:ext cx="845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5708" y="6168041"/>
            <a:ext cx="1287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b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6903" y="6275763"/>
            <a:ext cx="1147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HISPANIC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9542" y="6275763"/>
            <a:ext cx="821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40443" y="6168041"/>
            <a:ext cx="901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b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062735" y="4633001"/>
            <a:ext cx="94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415191" y="4633001"/>
            <a:ext cx="94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72%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758582" y="4633001"/>
            <a:ext cx="94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812096" y="4792203"/>
            <a:ext cx="6309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162314" y="4761247"/>
            <a:ext cx="6928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505705" y="4761247"/>
            <a:ext cx="6928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341187" y="4801729"/>
            <a:ext cx="611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660447" y="4739815"/>
            <a:ext cx="7357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5065751" y="4801728"/>
            <a:ext cx="6119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15027" y="4801729"/>
            <a:ext cx="611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296201" y="4801729"/>
            <a:ext cx="611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6584823" y="4746960"/>
            <a:ext cx="7214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611138" y="4801729"/>
            <a:ext cx="611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7992312" y="4801729"/>
            <a:ext cx="611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8335703" y="4801729"/>
            <a:ext cx="611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1125" y="1232357"/>
            <a:ext cx="720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Employed Nurses' Racial and Ethnic Backgrounds vs.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U.S. Employed Population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095930" y="2285999"/>
            <a:ext cx="275771" cy="275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95930" y="2739563"/>
            <a:ext cx="275771" cy="27577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95930" y="3193127"/>
            <a:ext cx="275771" cy="2757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66306" y="2227942"/>
            <a:ext cx="2723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EMPLOYED RNs OVER 60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350194" y="2714164"/>
            <a:ext cx="29835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EMPLOYED RNs UNDER 40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66306" y="3127805"/>
            <a:ext cx="3176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EMPLOYED POPULATION</a:t>
            </a:r>
          </a:p>
        </p:txBody>
      </p:sp>
    </p:spTree>
    <p:extLst>
      <p:ext uri="{BB962C8B-B14F-4D97-AF65-F5344CB8AC3E}">
        <p14:creationId xmlns:p14="http://schemas.microsoft.com/office/powerpoint/2010/main" val="19109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69" y="2435813"/>
            <a:ext cx="4446984" cy="25453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100" y="305087"/>
            <a:ext cx="8492728" cy="843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ANA Advocacy on </a:t>
            </a:r>
            <a:br>
              <a:rPr lang="en-US" sz="3200" b="1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</a:br>
            <a:r>
              <a:rPr lang="en-US" sz="3200" b="1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Nursing Workforce Development Programs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8953" y="2435813"/>
            <a:ext cx="3857625" cy="254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7663" y="5168298"/>
            <a:ext cx="4286250" cy="714132"/>
          </a:xfrm>
          <a:prstGeom prst="rect">
            <a:avLst/>
          </a:prstGeom>
          <a:noFill/>
        </p:spPr>
        <p:txBody>
          <a:bodyPr wrap="square" lIns="64284" tIns="32143" rIns="64284" bIns="32143" rtlCol="0">
            <a:spAutoFit/>
          </a:bodyPr>
          <a:lstStyle/>
          <a:p>
            <a:pPr algn="ctr"/>
            <a:r>
              <a:rPr lang="en-US" sz="4200" b="1" dirty="0">
                <a:solidFill>
                  <a:srgbClr val="C00000"/>
                </a:solidFill>
              </a:rPr>
              <a:t>RNaction.org</a:t>
            </a:r>
          </a:p>
        </p:txBody>
      </p:sp>
    </p:spTree>
    <p:extLst>
      <p:ext uri="{BB962C8B-B14F-4D97-AF65-F5344CB8AC3E}">
        <p14:creationId xmlns:p14="http://schemas.microsoft.com/office/powerpoint/2010/main" val="6667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51050" y="1358900"/>
            <a:ext cx="7092950" cy="5222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90563" indent="-56515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Scope of </a:t>
            </a: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Practice</a:t>
            </a:r>
            <a:endParaRPr lang="en-US" sz="5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06" y="498764"/>
            <a:ext cx="8751094" cy="1255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What’s Happening with Nursing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Health Care Reform</a:t>
            </a:r>
          </a:p>
        </p:txBody>
      </p:sp>
    </p:spTree>
    <p:extLst>
      <p:ext uri="{BB962C8B-B14F-4D97-AF65-F5344CB8AC3E}">
        <p14:creationId xmlns:p14="http://schemas.microsoft.com/office/powerpoint/2010/main" val="19867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478810"/>
            <a:ext cx="7848600" cy="533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smtClean="0">
                <a:solidFill>
                  <a:srgbClr val="D4451D"/>
                </a:solidFill>
                <a:latin typeface="+mj-lt"/>
                <a:cs typeface="+mj-cs"/>
              </a:rPr>
              <a:t>Utilizing APRNs to their Full Scope </a:t>
            </a:r>
            <a:r>
              <a:rPr lang="en-US" sz="3200" dirty="0">
                <a:solidFill>
                  <a:srgbClr val="D4451D"/>
                </a:solidFill>
                <a:latin typeface="+mj-lt"/>
                <a:cs typeface="+mj-cs"/>
              </a:rPr>
              <a:t>of </a:t>
            </a:r>
            <a:r>
              <a:rPr lang="en-US" sz="3200" dirty="0" smtClean="0">
                <a:solidFill>
                  <a:srgbClr val="D4451D"/>
                </a:solidFill>
                <a:latin typeface="+mj-lt"/>
                <a:cs typeface="+mj-cs"/>
              </a:rPr>
              <a:t>Practice</a:t>
            </a:r>
            <a:endParaRPr lang="en-US" sz="3200" dirty="0">
              <a:solidFill>
                <a:srgbClr val="D4451D"/>
              </a:solidFill>
              <a:latin typeface="+mj-lt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578" y="1604068"/>
            <a:ext cx="5464969" cy="1875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578" y="3771450"/>
            <a:ext cx="4393406" cy="26789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05852" y="4818755"/>
            <a:ext cx="1523048" cy="584295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/>
          <a:p>
            <a:pPr algn="r"/>
            <a:r>
              <a:rPr lang="en-US" altLang="en-US" sz="3400" b="1" dirty="0">
                <a:solidFill>
                  <a:srgbClr val="002060"/>
                </a:solidFill>
              </a:rPr>
              <a:t>ftc.gov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5852" y="2109790"/>
            <a:ext cx="1523048" cy="584295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/>
          <a:p>
            <a:pPr algn="r"/>
            <a:r>
              <a:rPr lang="en-US" altLang="en-US" sz="3400" b="1" dirty="0">
                <a:solidFill>
                  <a:srgbClr val="002060"/>
                </a:solidFill>
              </a:rPr>
              <a:t>nga.org</a:t>
            </a:r>
          </a:p>
        </p:txBody>
      </p:sp>
    </p:spTree>
    <p:extLst>
      <p:ext uri="{BB962C8B-B14F-4D97-AF65-F5344CB8AC3E}">
        <p14:creationId xmlns:p14="http://schemas.microsoft.com/office/powerpoint/2010/main" val="35297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152" y="1553766"/>
            <a:ext cx="6697266" cy="53354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What SCOTUS Ruling on Dentistry Means for APRNs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 bwMode="auto">
          <a:xfrm>
            <a:off x="392907" y="1821656"/>
            <a:ext cx="7848079" cy="3962549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r">
              <a:buNone/>
            </a:pPr>
            <a:endParaRPr lang="en-US" smtClean="0"/>
          </a:p>
          <a:p>
            <a:pPr marL="0" indent="0" algn="r">
              <a:buNone/>
            </a:pPr>
            <a:r>
              <a:rPr lang="en-US" sz="2800"/>
              <a:t>—March 20, 2015 </a:t>
            </a:r>
          </a:p>
        </p:txBody>
      </p:sp>
      <p:pic>
        <p:nvPicPr>
          <p:cNvPr id="96259" name="Picture 2" descr="http://www.healthleadersmedia.com/images/HLM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642937"/>
            <a:ext cx="2806154" cy="6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3" descr="C:\Users\kelly.mahon\AppData\Local\Microsoft\Windows\Temporary Internet Files\Content.IE5\BV5EWTF7\5621813850_e45e5522e6_z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7240" y="2946797"/>
            <a:ext cx="3286125" cy="24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kelly.mahon\AppData\Local\Microsoft\Windows\Temporary Internet Files\Content.IE5\C7AAF2GC\7183257038_b8c81e348e_z[1].jpg"/>
          <p:cNvPicPr>
            <a:picLocks noChangeAspect="1" noChangeArrowheads="1"/>
          </p:cNvPicPr>
          <p:nvPr/>
        </p:nvPicPr>
        <p:blipFill rotWithShape="1">
          <a:blip r:embed="rId5"/>
          <a:srcRect l="6094" t="25843" r="5078" b="6641"/>
          <a:stretch/>
        </p:blipFill>
        <p:spPr bwMode="auto">
          <a:xfrm>
            <a:off x="928688" y="2946797"/>
            <a:ext cx="3242593" cy="24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7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18606" y="562519"/>
            <a:ext cx="7166347" cy="569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D4451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VA: Advancing APRN Full Practice Authority  </a:t>
            </a:r>
            <a:endParaRPr lang="en-US" sz="3200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32104" y="2641601"/>
            <a:ext cx="510122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altLang="en-US" sz="44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The VA Rule </a:t>
            </a:r>
            <a:r>
              <a:rPr lang="en-US" altLang="en-US" sz="44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altLang="en-US" sz="44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APRNs Should </a:t>
            </a:r>
            <a:br>
              <a:rPr lang="en-US" altLang="en-US" sz="44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44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Not Be Doctors vs. Nurses</a:t>
            </a: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3" y="2386998"/>
            <a:ext cx="3349625" cy="325240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07974" y="1700559"/>
            <a:ext cx="312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/>
            <a:r>
              <a:rPr lang="en-US" altLang="en-US" sz="2400" b="1" dirty="0">
                <a:solidFill>
                  <a:srgbClr val="C00000"/>
                </a:solidFill>
                <a:latin typeface="Arial" pitchFamily="34" charset="0"/>
              </a:rPr>
              <a:t>#APRNs4Vets   </a:t>
            </a:r>
          </a:p>
        </p:txBody>
      </p:sp>
      <p:pic>
        <p:nvPicPr>
          <p:cNvPr id="14" name="Picture 2" descr="https://upload.wikimedia.org/wikipedia/commons/6/6a/Huffington_Post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03" y="1870868"/>
            <a:ext cx="510122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5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3538" y="25124"/>
            <a:ext cx="8780462" cy="533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+mj-lt"/>
                <a:cs typeface="+mj-cs"/>
              </a:rPr>
              <a:t>Removing Barriers to Practice and Care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2650" y="647101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Source</a:t>
            </a:r>
            <a:r>
              <a:rPr lang="en-US" dirty="0"/>
              <a:t>: Center to Champion Nursing in America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8" y="558524"/>
            <a:ext cx="7651463" cy="591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ebayimg.com/00/s/NjAwWDYwMA==/z/48cAAOxymnRSHS5G/$(KGrHqNHJEQFIH!76(H7BSHS5Gc-eg~~60_57.JPG?set_id=880000500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8577" r="7761" b="11308"/>
          <a:stretch>
            <a:fillRect/>
          </a:stretch>
        </p:blipFill>
        <p:spPr bwMode="auto">
          <a:xfrm>
            <a:off x="457200" y="1833478"/>
            <a:ext cx="4678362" cy="44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29556" y="2976478"/>
            <a:ext cx="2405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itchFamily="34" charset="0"/>
              </a:rPr>
              <a:t>SCOPE </a:t>
            </a:r>
          </a:p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itchFamily="34" charset="0"/>
              </a:rPr>
              <a:t>OF </a:t>
            </a:r>
            <a:br>
              <a:rPr lang="en-US" altLang="en-US" sz="3200" b="1" dirty="0">
                <a:solidFill>
                  <a:srgbClr val="C00000"/>
                </a:solidFill>
                <a:latin typeface="Arial" pitchFamily="34" charset="0"/>
              </a:rPr>
            </a:br>
            <a:r>
              <a:rPr lang="en-US" altLang="en-US" sz="3200" b="1" dirty="0">
                <a:solidFill>
                  <a:srgbClr val="C00000"/>
                </a:solidFill>
                <a:latin typeface="Arial" pitchFamily="34" charset="0"/>
              </a:rPr>
              <a:t>PRACTICE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8616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C3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RN Scope of Practice 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558206"/>
            <a:ext cx="3030759" cy="45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/>
          </p:cNvSpPr>
          <p:nvPr/>
        </p:nvSpPr>
        <p:spPr bwMode="auto">
          <a:xfrm>
            <a:off x="1250156" y="2196703"/>
            <a:ext cx="2678906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endParaRPr lang="en-US" altLang="en-US" sz="2500" dirty="0"/>
          </a:p>
        </p:txBody>
      </p:sp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4947059" y="2143137"/>
            <a:ext cx="2786063" cy="84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03" tIns="32099" rIns="64203" bIns="32099">
            <a:spAutoFit/>
          </a:bodyPr>
          <a:lstStyle>
            <a:lvl1pPr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2500" dirty="0"/>
              <a:t>       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endParaRPr lang="en-US" altLang="en-US" sz="2500" dirty="0"/>
          </a:p>
        </p:txBody>
      </p:sp>
      <p:pic>
        <p:nvPicPr>
          <p:cNvPr id="64517" name="Picture 4" descr="medicare signin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11111"/>
          <a:stretch/>
        </p:blipFill>
        <p:spPr bwMode="auto">
          <a:xfrm>
            <a:off x="738740" y="2457450"/>
            <a:ext cx="4208318" cy="28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 descr="JoEleanorElliot w-PresidentJohnson[1]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58" y="2457450"/>
            <a:ext cx="3857625" cy="28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8740" y="69038"/>
            <a:ext cx="6750844" cy="865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200" b="1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Major U.S. Health Care Reform: 1965</a:t>
            </a:r>
          </a:p>
        </p:txBody>
      </p:sp>
      <p:pic>
        <p:nvPicPr>
          <p:cNvPr id="1034" name="Picture 10" descr="http://www.medicareadvocacy.org/wp-content/uploads/2015/07/50-600x26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 b="16916"/>
          <a:stretch/>
        </p:blipFill>
        <p:spPr bwMode="auto">
          <a:xfrm>
            <a:off x="2628899" y="1193006"/>
            <a:ext cx="4018359" cy="128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1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51050" y="1358900"/>
            <a:ext cx="7092950" cy="5222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90563" indent="-56515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Leadership</a:t>
            </a:r>
            <a:endParaRPr lang="en-US" sz="5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06" y="498764"/>
            <a:ext cx="8751094" cy="1255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What’s Happening with Nursing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Health Care Reform</a:t>
            </a:r>
          </a:p>
        </p:txBody>
      </p:sp>
    </p:spTree>
    <p:extLst>
      <p:ext uri="{BB962C8B-B14F-4D97-AF65-F5344CB8AC3E}">
        <p14:creationId xmlns:p14="http://schemas.microsoft.com/office/powerpoint/2010/main" val="35070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97359" y="576967"/>
            <a:ext cx="8403741" cy="2360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NURSES ACCOUNT FOR ONLY </a:t>
            </a:r>
            <a:b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PERCENT </a:t>
            </a:r>
            <a:b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HOSPITAL BOARD POSITIONS</a:t>
            </a:r>
          </a:p>
          <a:p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shutterstock_46389256_Cr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34" y="2714625"/>
            <a:ext cx="7350610" cy="2869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6950" y="6421219"/>
            <a:ext cx="6877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ym typeface="Noteworthy Bold" charset="0"/>
              </a:rPr>
              <a:t>Source: AHA </a:t>
            </a:r>
            <a:r>
              <a:rPr lang="en-US" dirty="0">
                <a:sym typeface="Noteworthy Bold" charset="0"/>
              </a:rPr>
              <a:t>Center for Healthcare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0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13"/>
          <a:stretch/>
        </p:blipFill>
        <p:spPr>
          <a:xfrm>
            <a:off x="0" y="45815"/>
            <a:ext cx="9144000" cy="6827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3914" y="45815"/>
            <a:ext cx="78867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dirty="0"/>
              <a:t>Getting Nurses </a:t>
            </a:r>
            <a:r>
              <a:rPr lang="en-US" sz="3600" dirty="0" smtClean="0"/>
              <a:t>“At </a:t>
            </a:r>
            <a:r>
              <a:rPr lang="en-US" sz="3600" dirty="0"/>
              <a:t>the </a:t>
            </a:r>
            <a:r>
              <a:rPr lang="en-US" sz="3600" dirty="0" smtClean="0"/>
              <a:t>Table”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70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1001648" y="1464535"/>
            <a:ext cx="7106507" cy="564783"/>
          </a:xfrm>
          <a:prstGeom prst="rect">
            <a:avLst/>
          </a:prstGeom>
        </p:spPr>
        <p:txBody>
          <a:bodyPr lIns="91364" tIns="45683" rIns="91364" bIns="45683"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None/>
              <a:defRPr sz="2000" kern="1200" cap="all" spc="114">
                <a:solidFill>
                  <a:srgbClr val="B90000"/>
                </a:solidFill>
                <a:latin typeface="Century Gothic"/>
                <a:ea typeface="+mn-ea"/>
                <a:cs typeface="Century Gothic"/>
              </a:defRPr>
            </a:lvl1pPr>
            <a:lvl2pPr marL="649726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9945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49196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9892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48653" indent="0" algn="ctr" defTabSz="129945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98390" indent="0" algn="ctr" defTabSz="129945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48112" indent="0" algn="ctr" defTabSz="129945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97849" indent="0" algn="ctr" defTabSz="129945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42915"/>
            <a:r>
              <a:rPr lang="en-US" sz="2800" b="1" spc="14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 </a:t>
            </a:r>
            <a:r>
              <a:rPr lang="en-US" sz="2800" spc="14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4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RNs Appointed to </a:t>
            </a:r>
            <a:br>
              <a:rPr lang="en-US" sz="2800" spc="14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spc="14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Roles </a:t>
            </a:r>
            <a:r>
              <a:rPr lang="en-US" sz="2800" spc="14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LAST YEAR:</a:t>
            </a:r>
            <a:endParaRPr lang="en-US" sz="2800" spc="14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http://www.qualityforum.org/uploadedImages/Quality_Forum/About_NQF/nqf_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414" y="2949129"/>
            <a:ext cx="3011437" cy="8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nelsonhardiman.com/media/cms-logo-small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025" y="3981959"/>
            <a:ext cx="2362683" cy="112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fchc.convio.net/images/content/pagebuilder/PCORI-LOGO-1000x550-141259810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2944" y="5256460"/>
            <a:ext cx="1572376" cy="11231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://www.connectopensource.org/sites/connectopensource.org/files/fha-newsletter/0214-the-pulse/img/onc-logo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589" y="2748730"/>
            <a:ext cx="3719555" cy="10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1551" y="419956"/>
            <a:ext cx="7886700" cy="13255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Advancing Nurse Leadership </a:t>
            </a:r>
            <a:br>
              <a:rPr lang="en-US" dirty="0"/>
            </a:br>
            <a:endParaRPr lang="en-US" dirty="0"/>
          </a:p>
        </p:txBody>
      </p:sp>
      <p:pic>
        <p:nvPicPr>
          <p:cNvPr id="5126" name="Picture 6" descr="https://www.accp.com/images/report/1014/ahrq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807" y="4074260"/>
            <a:ext cx="21526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bs.twimg.com/profile_images/447192716221218818/AJ__Nd3C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5843" y="5340979"/>
            <a:ext cx="1879046" cy="123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9257" y="2635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smtClean="0"/>
              <a:t>Be Counted!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239" y="1589088"/>
            <a:ext cx="6570959" cy="32484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0631" y="5618905"/>
            <a:ext cx="84641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NursesOnBoardsCoalition.org </a:t>
            </a:r>
          </a:p>
        </p:txBody>
      </p:sp>
    </p:spTree>
    <p:extLst>
      <p:ext uri="{BB962C8B-B14F-4D97-AF65-F5344CB8AC3E}">
        <p14:creationId xmlns:p14="http://schemas.microsoft.com/office/powerpoint/2010/main" val="10615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8376" y="506744"/>
            <a:ext cx="8194891" cy="535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ANA-LeadershipInstitute.org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51218" y="1922605"/>
            <a:ext cx="4432049" cy="37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4" tIns="32137" rIns="64274" bIns="32137"/>
          <a:lstStyle>
            <a:lvl1pPr marL="342900" indent="-34290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457200" indent="-457200" defTabSz="642849">
              <a:spcAft>
                <a:spcPts val="1266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rgbClr val="1D2D7F"/>
                </a:solidFill>
                <a:latin typeface="Calibri" pitchFamily="34" charset="0"/>
              </a:rPr>
              <a:t>Competency-based model</a:t>
            </a:r>
          </a:p>
          <a:p>
            <a:pPr marL="457200" indent="-457200" defTabSz="642849">
              <a:spcAft>
                <a:spcPts val="1266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rgbClr val="1D2D7F"/>
                </a:solidFill>
                <a:latin typeface="Calibri" pitchFamily="34" charset="0"/>
              </a:rPr>
              <a:t>Relevant and timely content</a:t>
            </a:r>
          </a:p>
          <a:p>
            <a:pPr marL="457200" indent="-457200" defTabSz="642849">
              <a:spcAft>
                <a:spcPts val="1266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altLang="en-US" sz="3200" dirty="0">
                <a:solidFill>
                  <a:srgbClr val="1D2D7F"/>
                </a:solidFill>
                <a:latin typeface="Calibri" pitchFamily="34" charset="0"/>
              </a:rPr>
              <a:t>A variety of programs to fit your schedule and </a:t>
            </a:r>
            <a:r>
              <a:rPr lang="en-US" altLang="en-US" sz="3200" dirty="0" smtClean="0">
                <a:solidFill>
                  <a:srgbClr val="1D2D7F"/>
                </a:solidFill>
                <a:latin typeface="Calibri" pitchFamily="34" charset="0"/>
              </a:rPr>
              <a:t>needs</a:t>
            </a:r>
            <a:endParaRPr lang="en-US" altLang="en-US" sz="3200" dirty="0">
              <a:solidFill>
                <a:srgbClr val="1D2D7F"/>
              </a:solidFill>
              <a:latin typeface="Calibri" pitchFamily="34" charset="0"/>
            </a:endParaRPr>
          </a:p>
        </p:txBody>
      </p:sp>
      <p:pic>
        <p:nvPicPr>
          <p:cNvPr id="8" name="Picture 4" descr="http://www.realestate.bnpparibas.co.uk/upload/docs/image/jpeg/2014-06/logowil-01_h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1" y="2748096"/>
            <a:ext cx="4151313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51050" y="1358900"/>
            <a:ext cx="7092950" cy="5222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90563" indent="-56515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Quality</a:t>
            </a:r>
            <a:endParaRPr lang="en-US" sz="5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06" y="498764"/>
            <a:ext cx="8751094" cy="1255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What’s Happening with Nursing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Health Care Reform</a:t>
            </a:r>
          </a:p>
        </p:txBody>
      </p:sp>
    </p:spTree>
    <p:extLst>
      <p:ext uri="{BB962C8B-B14F-4D97-AF65-F5344CB8AC3E}">
        <p14:creationId xmlns:p14="http://schemas.microsoft.com/office/powerpoint/2010/main" val="35070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hutterstock_216210550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0305"/>
          <a:stretch/>
        </p:blipFill>
        <p:spPr>
          <a:xfrm>
            <a:off x="-1" y="4"/>
            <a:ext cx="9144001" cy="771840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4513" y="457200"/>
            <a:ext cx="7772400" cy="1233715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7900" y="228600"/>
            <a:ext cx="2743200" cy="2057400"/>
          </a:xfrm>
          <a:prstGeom prst="rect">
            <a:avLst/>
          </a:prstGeom>
          <a:solidFill>
            <a:srgbClr val="004080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Better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health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9800" y="2590800"/>
            <a:ext cx="2743200" cy="2057400"/>
          </a:xfrm>
          <a:prstGeom prst="rect">
            <a:avLst/>
          </a:prstGeom>
          <a:solidFill>
            <a:srgbClr val="004080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Better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care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4953000"/>
            <a:ext cx="2743200" cy="2057400"/>
          </a:xfrm>
          <a:prstGeom prst="rect">
            <a:avLst/>
          </a:prstGeom>
          <a:solidFill>
            <a:srgbClr val="004080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Reduced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cost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28600"/>
            <a:ext cx="4419600" cy="202994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/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What is the Desired </a:t>
            </a:r>
            <a:b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Future We Seek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2" y="588707"/>
            <a:ext cx="8029573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D4451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National Patient Safety Efforts Bearing Fruit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042"/>
            <a:ext cx="9144000" cy="345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1171" y="917794"/>
            <a:ext cx="694459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buNone/>
            </a:pPr>
            <a:r>
              <a:rPr lang="en-US" sz="3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3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</a:t>
            </a:r>
            <a:r>
              <a:rPr lang="en-US" sz="32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lang="en-US" sz="32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endParaRPr lang="en-US" sz="32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lang="en-US" sz="3600" b="1" dirty="0" smtClean="0">
                <a:solidFill>
                  <a:srgbClr val="008A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OF CARE</a:t>
            </a:r>
            <a:r>
              <a:rPr lang="en-US" sz="3600" dirty="0" smtClean="0">
                <a:solidFill>
                  <a:srgbClr val="008A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0" algn="ctr">
              <a:buNone/>
            </a:pPr>
            <a:endParaRPr lang="en-US" sz="36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endParaRPr lang="en-US" sz="36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lang="en-US" sz="3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3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simultaneously </a:t>
            </a:r>
            <a:endParaRPr lang="en-US" sz="38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lang="en-US" sz="3600" b="1" dirty="0" smtClean="0">
                <a:solidFill>
                  <a:srgbClr val="008A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COSTS</a:t>
            </a:r>
            <a:r>
              <a:rPr lang="en-US" sz="36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lvl="1" indent="0" algn="ctr">
              <a:buNone/>
            </a:pPr>
            <a:endParaRPr lang="en-US" sz="4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482" y="2146027"/>
            <a:ext cx="956138" cy="8520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082" y="2146027"/>
            <a:ext cx="956138" cy="852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882" y="2146027"/>
            <a:ext cx="956138" cy="8520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74407" y="4470657"/>
            <a:ext cx="3819986" cy="911887"/>
            <a:chOff x="2819400" y="4848264"/>
            <a:chExt cx="3408441" cy="79053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9400" y="4848264"/>
              <a:ext cx="790536" cy="7905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2248" y="4916865"/>
              <a:ext cx="653335" cy="6533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895" y="4973559"/>
              <a:ext cx="539946" cy="539946"/>
            </a:xfrm>
            <a:prstGeom prst="rect">
              <a:avLst/>
            </a:prstGeom>
          </p:spPr>
        </p:pic>
      </p:grpSp>
      <p:cxnSp>
        <p:nvCxnSpPr>
          <p:cNvPr id="15" name="Straight Arrow Connector 14"/>
          <p:cNvCxnSpPr/>
          <p:nvPr/>
        </p:nvCxnSpPr>
        <p:spPr>
          <a:xfrm>
            <a:off x="3508000" y="4880194"/>
            <a:ext cx="427003" cy="0"/>
          </a:xfrm>
          <a:prstGeom prst="straightConnector1">
            <a:avLst/>
          </a:prstGeom>
          <a:ln w="38100">
            <a:solidFill>
              <a:srgbClr val="008A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79600" y="4880194"/>
            <a:ext cx="427003" cy="0"/>
          </a:xfrm>
          <a:prstGeom prst="straightConnector1">
            <a:avLst/>
          </a:prstGeom>
          <a:ln w="38100">
            <a:solidFill>
              <a:srgbClr val="008AC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8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President Obama_with ANA sig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6278"/>
            <a:ext cx="3047999" cy="2027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Picture3.png"/>
          <p:cNvPicPr>
            <a:picLocks noChangeAspect="1"/>
          </p:cNvPicPr>
          <p:nvPr/>
        </p:nvPicPr>
        <p:blipFill rotWithShape="1">
          <a:blip r:embed="rId4" cstate="print"/>
          <a:srcRect l="3072" t="2437" r="4986" b="17653"/>
          <a:stretch/>
        </p:blipFill>
        <p:spPr>
          <a:xfrm>
            <a:off x="2827411" y="2346278"/>
            <a:ext cx="3108932" cy="2027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"/>
          <a:stretch/>
        </p:blipFill>
        <p:spPr>
          <a:xfrm>
            <a:off x="5936342" y="2346279"/>
            <a:ext cx="3207657" cy="2027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955" y="4485257"/>
            <a:ext cx="1866087" cy="50783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2010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5501" y="4485257"/>
            <a:ext cx="1866087" cy="50783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2012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672" y="4485257"/>
            <a:ext cx="1866087" cy="50783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2015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0418" y="731475"/>
            <a:ext cx="7275768" cy="5697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C3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Championing the Affordable Care 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ANA: LEADING THE WAY </a:t>
            </a:r>
            <a:br>
              <a:rPr lang="en-US" dirty="0" smtClean="0"/>
            </a:br>
            <a:r>
              <a:rPr lang="en-US" dirty="0" smtClean="0"/>
              <a:t>TO THE FUTURE OF HEALTH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66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2016: Culture </a:t>
            </a:r>
            <a:r>
              <a:rPr lang="en-US" dirty="0"/>
              <a:t>of </a:t>
            </a:r>
            <a:r>
              <a:rPr lang="en-US" dirty="0" smtClean="0"/>
              <a:t>Safety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" b="2952"/>
          <a:stretch/>
        </p:blipFill>
        <p:spPr>
          <a:xfrm>
            <a:off x="5189155" y="1181100"/>
            <a:ext cx="3591987" cy="52006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41717" y="2660613"/>
            <a:ext cx="45915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Researchers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errors now third leading cause of death in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U.S.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upload.wikimedia.org/wikipedia/commons/thumb/9/93/The_Logo_of_The_Washington_Post_Newspaper.svg/1280px-The_Logo_of_The_Washington_Post_Newspaper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7" y="1785257"/>
            <a:ext cx="4141007" cy="63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43915"/>
            <a:ext cx="7886700" cy="1325563"/>
          </a:xfrm>
        </p:spPr>
        <p:txBody>
          <a:bodyPr/>
          <a:lstStyle/>
          <a:p>
            <a:r>
              <a:rPr lang="en-US" dirty="0" smtClean="0"/>
              <a:t>Taking on New Health Care Issues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12" y="3955225"/>
            <a:ext cx="3114524" cy="1962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43294"/>
            <a:ext cx="3181350" cy="2386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43593"/>
            <a:ext cx="3181350" cy="2430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" y="1343593"/>
            <a:ext cx="3600451" cy="239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64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200" dirty="0">
                <a:solidFill>
                  <a:srgbClr val="CC3300"/>
                </a:solidFill>
              </a:rPr>
              <a:t>Leading the Quadruple Aim</a:t>
            </a:r>
          </a:p>
        </p:txBody>
      </p:sp>
      <p:sp>
        <p:nvSpPr>
          <p:cNvPr id="15369" name="TextBox 52"/>
          <p:cNvSpPr txBox="1">
            <a:spLocks noChangeArrowheads="1"/>
          </p:cNvSpPr>
          <p:nvPr/>
        </p:nvSpPr>
        <p:spPr bwMode="auto">
          <a:xfrm>
            <a:off x="6719888" y="4400551"/>
            <a:ext cx="9763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altLang="en-US" sz="3000" b="1">
                <a:solidFill>
                  <a:schemeClr val="bg1"/>
                </a:solidFill>
                <a:latin typeface="Arial" pitchFamily="34" charset="0"/>
              </a:rPr>
              <a:t>RN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419101" y="1881527"/>
          <a:ext cx="4524375" cy="3888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372" name="Group 14"/>
          <p:cNvGrpSpPr>
            <a:grpSpLocks/>
          </p:cNvGrpSpPr>
          <p:nvPr/>
        </p:nvGrpSpPr>
        <p:grpSpPr bwMode="auto">
          <a:xfrm>
            <a:off x="306389" y="1989667"/>
            <a:ext cx="4524375" cy="1295400"/>
            <a:chOff x="0" y="1423"/>
            <a:chExt cx="4524374" cy="971111"/>
          </a:xfrm>
        </p:grpSpPr>
        <p:sp>
          <p:nvSpPr>
            <p:cNvPr id="22" name="Rectangle 21"/>
            <p:cNvSpPr/>
            <p:nvPr/>
          </p:nvSpPr>
          <p:spPr>
            <a:xfrm>
              <a:off x="0" y="1423"/>
              <a:ext cx="4524374" cy="97111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0" y="1423"/>
              <a:ext cx="4524374" cy="971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/>
            <a:lstStyle/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INCIVILITY, BULLYING &amp; WORKPLACE VIOLENCE</a:t>
              </a:r>
              <a:endParaRPr lang="en-US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73" name="Group 15"/>
          <p:cNvGrpSpPr>
            <a:grpSpLocks/>
          </p:cNvGrpSpPr>
          <p:nvPr/>
        </p:nvGrpSpPr>
        <p:grpSpPr bwMode="auto">
          <a:xfrm>
            <a:off x="306389" y="3439585"/>
            <a:ext cx="4524375" cy="1449916"/>
            <a:chOff x="0" y="972535"/>
            <a:chExt cx="4524374" cy="1087223"/>
          </a:xfrm>
        </p:grpSpPr>
        <p:sp>
          <p:nvSpPr>
            <p:cNvPr id="20" name="Rectangle 19"/>
            <p:cNvSpPr/>
            <p:nvPr/>
          </p:nvSpPr>
          <p:spPr>
            <a:xfrm>
              <a:off x="0" y="972535"/>
              <a:ext cx="4524374" cy="9713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0" y="1088399"/>
              <a:ext cx="4524374" cy="971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/>
            <a:lstStyle/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rgbClr val="2987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 PATIENT HANDLING</a:t>
              </a:r>
              <a:br>
                <a:rPr lang="en-US" sz="2400" b="1" dirty="0">
                  <a:solidFill>
                    <a:srgbClr val="2987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solidFill>
                    <a:srgbClr val="2987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MOBILITY</a:t>
              </a:r>
              <a:endParaRPr lang="en-US" sz="2400" dirty="0">
                <a:solidFill>
                  <a:srgbClr val="29873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74" name="Group 16"/>
          <p:cNvGrpSpPr>
            <a:grpSpLocks/>
          </p:cNvGrpSpPr>
          <p:nvPr/>
        </p:nvGrpSpPr>
        <p:grpSpPr bwMode="auto">
          <a:xfrm>
            <a:off x="306389" y="5219701"/>
            <a:ext cx="4524375" cy="1293284"/>
            <a:chOff x="0" y="1943647"/>
            <a:chExt cx="4524374" cy="971111"/>
          </a:xfrm>
        </p:grpSpPr>
        <p:sp>
          <p:nvSpPr>
            <p:cNvPr id="18" name="Rectangle 17"/>
            <p:cNvSpPr/>
            <p:nvPr/>
          </p:nvSpPr>
          <p:spPr>
            <a:xfrm>
              <a:off x="0" y="1943647"/>
              <a:ext cx="4524374" cy="97111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0" y="1943647"/>
              <a:ext cx="4524374" cy="971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/>
            <a:lstStyle/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HEALTHY NURSE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1031876" y="3285067"/>
            <a:ext cx="2786063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54101" y="4881033"/>
            <a:ext cx="2786063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252321" y="1690689"/>
            <a:ext cx="1357312" cy="2128344"/>
            <a:chOff x="6392863" y="1702486"/>
            <a:chExt cx="1357312" cy="2128344"/>
          </a:xfrm>
        </p:grpSpPr>
        <p:sp>
          <p:nvSpPr>
            <p:cNvPr id="15368" name="TextBox 49"/>
            <p:cNvSpPr txBox="1">
              <a:spLocks noChangeArrowheads="1"/>
            </p:cNvSpPr>
            <p:nvPr/>
          </p:nvSpPr>
          <p:spPr bwMode="auto">
            <a:xfrm>
              <a:off x="6392863" y="2815167"/>
              <a:ext cx="135731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000" dirty="0">
                  <a:solidFill>
                    <a:srgbClr val="404040"/>
                  </a:solidFill>
                  <a:latin typeface="Arial" pitchFamily="34" charset="0"/>
                </a:rPr>
                <a:t>Better </a:t>
              </a:r>
              <a:br>
                <a:rPr lang="en-US" altLang="en-US" sz="2000" dirty="0">
                  <a:solidFill>
                    <a:srgbClr val="404040"/>
                  </a:solidFill>
                  <a:latin typeface="Arial" pitchFamily="34" charset="0"/>
                </a:rPr>
              </a:br>
              <a:r>
                <a:rPr lang="en-US" altLang="en-US" sz="2000" dirty="0">
                  <a:solidFill>
                    <a:srgbClr val="404040"/>
                  </a:solidFill>
                  <a:latin typeface="Arial" pitchFamily="34" charset="0"/>
                </a:rPr>
                <a:t>Health Care</a:t>
              </a:r>
            </a:p>
          </p:txBody>
        </p:sp>
        <p:pic>
          <p:nvPicPr>
            <p:cNvPr id="26" name="Picture 25" descr="Slide 8 Icons-0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2062" y="1702486"/>
              <a:ext cx="1058914" cy="105891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726907" y="4138296"/>
            <a:ext cx="2405061" cy="2279194"/>
            <a:chOff x="6264710" y="2770470"/>
            <a:chExt cx="1737886" cy="1722487"/>
          </a:xfrm>
          <a:solidFill>
            <a:srgbClr val="0083C4"/>
          </a:solidFill>
        </p:grpSpPr>
        <p:sp>
          <p:nvSpPr>
            <p:cNvPr id="28" name="Oval 27"/>
            <p:cNvSpPr/>
            <p:nvPr/>
          </p:nvSpPr>
          <p:spPr>
            <a:xfrm>
              <a:off x="6264710" y="2770470"/>
              <a:ext cx="1737886" cy="17224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8780" y="3148623"/>
              <a:ext cx="1199778" cy="1043283"/>
            </a:xfrm>
            <a:prstGeom prst="rect">
              <a:avLst/>
            </a:prstGeom>
            <a:grpFill/>
          </p:spPr>
        </p:pic>
      </p:grpSp>
      <p:grpSp>
        <p:nvGrpSpPr>
          <p:cNvPr id="5" name="Group 4"/>
          <p:cNvGrpSpPr/>
          <p:nvPr/>
        </p:nvGrpSpPr>
        <p:grpSpPr>
          <a:xfrm>
            <a:off x="7846916" y="1690689"/>
            <a:ext cx="1028833" cy="1936524"/>
            <a:chOff x="7846916" y="1702486"/>
            <a:chExt cx="1028833" cy="1936524"/>
          </a:xfrm>
        </p:grpSpPr>
        <p:sp>
          <p:nvSpPr>
            <p:cNvPr id="46" name="TextBox 45"/>
            <p:cNvSpPr txBox="1"/>
            <p:nvPr/>
          </p:nvSpPr>
          <p:spPr>
            <a:xfrm>
              <a:off x="7863651" y="2931124"/>
              <a:ext cx="995363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Lower Cost</a:t>
              </a:r>
            </a:p>
          </p:txBody>
        </p:sp>
        <p:pic>
          <p:nvPicPr>
            <p:cNvPr id="30" name="Picture 29" descr="Slide 8 Icons-08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846916" y="1702486"/>
              <a:ext cx="1028833" cy="102883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943476" y="1690689"/>
            <a:ext cx="1071563" cy="1948321"/>
            <a:chOff x="4943476" y="1690689"/>
            <a:chExt cx="1071563" cy="1948321"/>
          </a:xfrm>
        </p:grpSpPr>
        <p:sp>
          <p:nvSpPr>
            <p:cNvPr id="40" name="TextBox 39"/>
            <p:cNvSpPr txBox="1"/>
            <p:nvPr/>
          </p:nvSpPr>
          <p:spPr>
            <a:xfrm>
              <a:off x="4943476" y="2931124"/>
              <a:ext cx="1071563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Better Health</a:t>
              </a:r>
            </a:p>
          </p:txBody>
        </p:sp>
        <p:pic>
          <p:nvPicPr>
            <p:cNvPr id="31" name="Picture 30" descr="Slide 8 Icons-11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4841" y="1690689"/>
              <a:ext cx="1028833" cy="1028832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591090" y="4885159"/>
            <a:ext cx="857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</a:p>
        </p:txBody>
      </p:sp>
    </p:spTree>
    <p:extLst>
      <p:ext uri="{BB962C8B-B14F-4D97-AF65-F5344CB8AC3E}">
        <p14:creationId xmlns:p14="http://schemas.microsoft.com/office/powerpoint/2010/main" val="27900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6982" y="2364753"/>
            <a:ext cx="873578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800"/>
              </a:lnSpc>
              <a:spcAft>
                <a:spcPts val="1200"/>
              </a:spcAft>
            </a:pP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CONSUMERS</a:t>
            </a: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TRANSFORMING HEALTH </a:t>
            </a:r>
            <a:b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CARE</a:t>
            </a: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114" y="1675243"/>
            <a:ext cx="8403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nurses as a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314" y="534633"/>
            <a:ext cx="6278336" cy="5078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spc="142" dirty="0" smtClean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ANA’s 2017-2020 </a:t>
            </a:r>
            <a:r>
              <a:rPr lang="en-US" sz="3200" b="1" spc="142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Vision</a:t>
            </a:r>
          </a:p>
        </p:txBody>
      </p:sp>
      <p:pic>
        <p:nvPicPr>
          <p:cNvPr id="6" name="Picture 2" descr="http://337be24b3dc6fa88319a-7601ef3edefa8ce5b9804dfa0e8536c1.r65.cf2.rackcdn.com/572DED1E-17B0-4D8B-97CE-6B694D8B1A9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8343" y="4071257"/>
            <a:ext cx="3715657" cy="27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6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0533" y="672584"/>
            <a:ext cx="601017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spc="142" dirty="0" smtClean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ANA’s 2017-2020 </a:t>
            </a:r>
            <a:r>
              <a:rPr lang="en-US" sz="3200" b="1" spc="142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Strategic Goals</a:t>
            </a:r>
          </a:p>
        </p:txBody>
      </p:sp>
      <p:sp>
        <p:nvSpPr>
          <p:cNvPr id="8" name="Oval 7"/>
          <p:cNvSpPr/>
          <p:nvPr/>
        </p:nvSpPr>
        <p:spPr>
          <a:xfrm>
            <a:off x="247919" y="4098319"/>
            <a:ext cx="722715" cy="722715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9" name="Rectangle 8"/>
          <p:cNvSpPr/>
          <p:nvPr/>
        </p:nvSpPr>
        <p:spPr>
          <a:xfrm>
            <a:off x="969126" y="4133190"/>
            <a:ext cx="7679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NURSE-TO-CONSUMER 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Nursing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 integral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partner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consumers’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care journey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9126" y="2047467"/>
            <a:ext cx="757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 PROFESSION-WIDE ENGAGEMENT: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number &amp; engagement of nurses with ANA</a:t>
            </a:r>
          </a:p>
        </p:txBody>
      </p:sp>
      <p:sp>
        <p:nvSpPr>
          <p:cNvPr id="11" name="Oval 10"/>
          <p:cNvSpPr/>
          <p:nvPr/>
        </p:nvSpPr>
        <p:spPr>
          <a:xfrm>
            <a:off x="247919" y="3115420"/>
            <a:ext cx="722715" cy="722715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969126" y="3115420"/>
            <a:ext cx="757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NURSE-FOCUSED INNOVATION: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health care improvement</a:t>
            </a:r>
          </a:p>
        </p:txBody>
      </p:sp>
      <p:sp>
        <p:nvSpPr>
          <p:cNvPr id="13" name="Oval 12"/>
          <p:cNvSpPr/>
          <p:nvPr/>
        </p:nvSpPr>
        <p:spPr>
          <a:xfrm>
            <a:off x="247919" y="2041128"/>
            <a:ext cx="722715" cy="722715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4" name="Rectangle 13"/>
          <p:cNvSpPr/>
          <p:nvPr/>
        </p:nvSpPr>
        <p:spPr>
          <a:xfrm>
            <a:off x="424831" y="213248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831" y="3215167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4831" y="419806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857250" y="242953"/>
            <a:ext cx="6956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Sneak Peek…</a:t>
            </a:r>
            <a:endParaRPr lang="en-US" sz="4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1" y="2353815"/>
            <a:ext cx="8854458" cy="24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476250" y="381000"/>
            <a:ext cx="7381875" cy="5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rgbClr val="CC3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mtClean="0"/>
              <a:t>Nursing Practice is Changing</a:t>
            </a: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443957"/>
            <a:ext cx="87026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67187" y="5842227"/>
            <a:ext cx="4856162" cy="508000"/>
          </a:xfrm>
          <a:prstGeom prst="rect">
            <a:avLst/>
          </a:prstGeom>
        </p:spPr>
        <p:txBody>
          <a:bodyPr/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b="1" dirty="0">
                <a:solidFill>
                  <a:srgbClr val="00B0F0"/>
                </a:solidFill>
                <a:latin typeface="Arial" panose="020B0604020202020204" pitchFamily="34" charset="0"/>
                <a:ea typeface="+mj-ea"/>
              </a:rPr>
              <a:t>SO ARE WE.</a:t>
            </a:r>
          </a:p>
        </p:txBody>
      </p:sp>
    </p:spTree>
    <p:extLst>
      <p:ext uri="{BB962C8B-B14F-4D97-AF65-F5344CB8AC3E}">
        <p14:creationId xmlns:p14="http://schemas.microsoft.com/office/powerpoint/2010/main" val="10452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25" y="406303"/>
            <a:ext cx="7886700" cy="1325563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925" y="4573535"/>
            <a:ext cx="7238750" cy="742028"/>
          </a:xfrm>
          <a:prstGeom prst="rect">
            <a:avLst/>
          </a:prstGeom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ANANursingWorld</a:t>
            </a:r>
            <a:endParaRPr lang="en-US" sz="4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g.twimg.com/Twitter_logo_blue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5" y="3029033"/>
            <a:ext cx="1569560" cy="127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ckling_v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7" y="1628719"/>
            <a:ext cx="8947071" cy="5000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7" y="-78581"/>
            <a:ext cx="7358063" cy="1714500"/>
          </a:xfrm>
        </p:spPr>
        <p:txBody>
          <a:bodyPr lIns="91364" tIns="45683" rIns="91364" bIns="45683">
            <a:normAutofit/>
          </a:bodyPr>
          <a:lstStyle/>
          <a:p>
            <a:pPr defTabSz="409635"/>
            <a:r>
              <a:rPr lang="en-US" dirty="0">
                <a:sym typeface="Helvetica Light" charset="0"/>
              </a:rPr>
              <a:t>Health Care System Challenges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804297" y="6215063"/>
            <a:ext cx="3200400" cy="365760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r"/>
            <a:r>
              <a:rPr lang="en-US" sz="1700" dirty="0"/>
              <a:t>Foley 2014</a:t>
            </a:r>
          </a:p>
        </p:txBody>
      </p:sp>
    </p:spTree>
    <p:extLst>
      <p:ext uri="{BB962C8B-B14F-4D97-AF65-F5344CB8AC3E}">
        <p14:creationId xmlns:p14="http://schemas.microsoft.com/office/powerpoint/2010/main" val="1643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Nursing Competencies Needed in a </a:t>
            </a:r>
            <a:br>
              <a:rPr lang="en-US" dirty="0"/>
            </a:br>
            <a:r>
              <a:rPr lang="en-US" dirty="0" smtClean="0"/>
              <a:t>Care-Coordination</a:t>
            </a:r>
            <a:r>
              <a:rPr lang="en-US" dirty="0"/>
              <a:t>, </a:t>
            </a:r>
            <a:r>
              <a:rPr lang="en-US" dirty="0" smtClean="0"/>
              <a:t>Scalable-Information </a:t>
            </a:r>
            <a:r>
              <a:rPr lang="en-US" dirty="0"/>
              <a:t>Environment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2" y="2730396"/>
            <a:ext cx="2023375" cy="303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09" y="2730396"/>
            <a:ext cx="2218066" cy="304984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910740" y="1983320"/>
            <a:ext cx="1982391" cy="790710"/>
          </a:xfrm>
          <a:prstGeom prst="rect">
            <a:avLst/>
          </a:prstGeom>
        </p:spPr>
        <p:txBody>
          <a:bodyPr lIns="64291" tIns="32146" rIns="64291" bIns="32146"/>
          <a:lstStyle>
            <a:lvl1pPr marL="485775" indent="-4857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55688" indent="-4048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24013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73300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22588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73524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3251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2986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2710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42915">
              <a:buNone/>
            </a:pPr>
            <a:r>
              <a:rPr lang="en-US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BIG </a:t>
            </a:r>
            <a:br>
              <a:rPr lang="en-US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DATA</a:t>
            </a: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3488133" y="1983320"/>
            <a:ext cx="2437805" cy="790710"/>
          </a:xfrm>
          <a:prstGeom prst="rect">
            <a:avLst/>
          </a:prstGeom>
        </p:spPr>
        <p:txBody>
          <a:bodyPr lIns="64291" tIns="32146" rIns="64291" bIns="32146"/>
          <a:lstStyle>
            <a:lvl1pPr marL="485775" indent="-4857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55688" indent="-4048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24013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73300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22588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73524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3251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2986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2710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42915">
              <a:buNone/>
            </a:pPr>
            <a:r>
              <a:rPr lang="en-US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CARE </a:t>
            </a:r>
            <a:br>
              <a:rPr lang="en-US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COORDINATION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0096" r="50469" b="27019"/>
          <a:stretch/>
        </p:blipFill>
        <p:spPr bwMode="auto">
          <a:xfrm>
            <a:off x="6603765" y="2730396"/>
            <a:ext cx="1986594" cy="3049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Subtitle 1"/>
          <p:cNvSpPr txBox="1">
            <a:spLocks/>
          </p:cNvSpPr>
          <p:nvPr/>
        </p:nvSpPr>
        <p:spPr>
          <a:xfrm>
            <a:off x="6324038" y="1922612"/>
            <a:ext cx="2437805" cy="790710"/>
          </a:xfrm>
          <a:prstGeom prst="rect">
            <a:avLst/>
          </a:prstGeom>
        </p:spPr>
        <p:txBody>
          <a:bodyPr lIns="64291" tIns="32146" rIns="64291" bIns="32146"/>
          <a:lstStyle>
            <a:lvl1pPr marL="485775" indent="-4857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55688" indent="-4048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24013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73300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22588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73524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3251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2986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2710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42915">
              <a:buNone/>
            </a:pPr>
            <a:r>
              <a:rPr lang="en-US" sz="2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RAPID INFO PROCESSING</a:t>
            </a: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2911078" y="5940971"/>
            <a:ext cx="3743859" cy="790710"/>
          </a:xfrm>
          <a:prstGeom prst="rect">
            <a:avLst/>
          </a:prstGeom>
        </p:spPr>
        <p:txBody>
          <a:bodyPr lIns="64291" tIns="32146" rIns="64291" bIns="32146"/>
          <a:lstStyle>
            <a:lvl1pPr marL="485775" indent="-4857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55688" indent="-4048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24013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273300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922588" indent="-3238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573524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3251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2986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2710" indent="-324862" algn="l" defTabSz="12994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42915">
              <a:buNone/>
            </a:pPr>
            <a:r>
              <a:rPr lang="en-US" sz="25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NursesBooks.org</a:t>
            </a:r>
          </a:p>
        </p:txBody>
      </p:sp>
    </p:spTree>
    <p:extLst>
      <p:ext uri="{BB962C8B-B14F-4D97-AF65-F5344CB8AC3E}">
        <p14:creationId xmlns:p14="http://schemas.microsoft.com/office/powerpoint/2010/main" val="20002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25506"/>
            <a:ext cx="9144000" cy="6983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7940" y="239943"/>
            <a:ext cx="6643688" cy="465272"/>
          </a:xfrm>
          <a:prstGeom prst="rect">
            <a:avLst/>
          </a:prstGeom>
        </p:spPr>
        <p:txBody>
          <a:bodyPr lIns="91364" tIns="45683" rIns="91364" bIns="45683"/>
          <a:lstStyle/>
          <a:p>
            <a:pPr defTabSz="409635">
              <a:lnSpc>
                <a:spcPct val="90000"/>
              </a:lnSpc>
              <a:spcBef>
                <a:spcPct val="0"/>
              </a:spcBef>
            </a:pPr>
            <a:r>
              <a:rPr lang="en-US" altLang="en-US" sz="3200" b="1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Major Goals of </a:t>
            </a:r>
            <a:r>
              <a:rPr lang="en-US" altLang="en-US" sz="3200" b="1" dirty="0" smtClean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the Affordable </a:t>
            </a:r>
            <a:r>
              <a:rPr lang="en-US" altLang="en-US" sz="3200" b="1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Care 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3367309" y="1458168"/>
            <a:ext cx="57195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EXPANDED COVERAGE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DELIVERY REFORM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REFORM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REFORM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REFORM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 &amp; PREVENTION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63994"/>
            <a:ext cx="1674879" cy="434341"/>
          </a:xfrm>
          <a:prstGeom prst="rect">
            <a:avLst/>
          </a:prstGeom>
        </p:spPr>
      </p:pic>
      <p:pic>
        <p:nvPicPr>
          <p:cNvPr id="1026" name="Picture 2" descr="http://dynamiclearningmaps.org/sites/default/files/pictures/states/NJ_st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411" y="645210"/>
            <a:ext cx="59531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9/92/Flag_of_New_Jersey.svg/2000px-Flag_of_New_Jersey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t="3301" b="17622"/>
          <a:stretch/>
        </p:blipFill>
        <p:spPr bwMode="auto">
          <a:xfrm>
            <a:off x="0" y="-145143"/>
            <a:ext cx="9144000" cy="697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821531" y="82005"/>
            <a:ext cx="7849195" cy="533549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C3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142" dirty="0" smtClean="0">
                <a:solidFill>
                  <a:srgbClr val="002060"/>
                </a:solidFill>
                <a:sym typeface="Helvetica Light" charset="0"/>
              </a:rPr>
              <a:t>A Better Future for New Jersey</a:t>
            </a:r>
            <a:endParaRPr lang="en-US" spc="142" dirty="0">
              <a:solidFill>
                <a:srgbClr val="002060"/>
              </a:solidFill>
              <a:sym typeface="Helvetica Ligh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9892" y="6456402"/>
            <a:ext cx="2125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StateHealthFacts.org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0273" y="1241980"/>
            <a:ext cx="3354754" cy="760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UNINSURED</a:t>
            </a:r>
          </a:p>
          <a:p>
            <a:pPr lvl="1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20.4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DIAGNOSIS RATE PER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</a:t>
            </a:r>
          </a:p>
          <a:p>
            <a:pPr lvl="1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$2,482: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HOSPITAL- ADJUSTED EXPENSES PER INPATIENT DAY</a:t>
            </a:r>
          </a:p>
          <a:p>
            <a:pPr lvl="1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endParaRPr lang="en-US" sz="2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51050" y="1358900"/>
            <a:ext cx="7092950" cy="5222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90563" indent="-56515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Workforce</a:t>
            </a:r>
            <a:endParaRPr lang="en-US" sz="5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06" y="498764"/>
            <a:ext cx="8751094" cy="1255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What’s Happening with Nursing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Health Care Reform</a:t>
            </a:r>
          </a:p>
        </p:txBody>
      </p:sp>
    </p:spTree>
    <p:extLst>
      <p:ext uri="{BB962C8B-B14F-4D97-AF65-F5344CB8AC3E}">
        <p14:creationId xmlns:p14="http://schemas.microsoft.com/office/powerpoint/2010/main" val="4920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063" y="800711"/>
            <a:ext cx="4479638" cy="411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CC3300"/>
                </a:solidFill>
                <a:latin typeface="+mj-lt"/>
                <a:ea typeface="+mj-ea"/>
                <a:cs typeface="+mj-cs"/>
              </a:rPr>
              <a:t>Nursing Workforce Data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151" y="1905001"/>
            <a:ext cx="4011899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IOM Recommendation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infrastructure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collection and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</a:t>
            </a:r>
          </a:p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interprofessional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</a:t>
            </a:r>
          </a:p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4751101" y="2945403"/>
            <a:ext cx="439289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 Education Program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marL="457200" indent="-457200">
              <a:spcAft>
                <a:spcPts val="1800"/>
              </a:spcAft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Data</a:t>
            </a:r>
          </a:p>
          <a:p>
            <a:pPr>
              <a:spcAft>
                <a:spcPts val="1800"/>
              </a:spcAft>
            </a:pP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Nurse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1101" y="21211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JERSEY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www.thefsforum.co.uk/app/uploads/2015/09/DataFSF-750x3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66676"/>
            <a:ext cx="33147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33650" y="6177855"/>
            <a:ext cx="6610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Sources: </a:t>
            </a:r>
            <a:r>
              <a:rPr lang="en-US" dirty="0"/>
              <a:t>The National Forum of State Nursing Workforce Centers</a:t>
            </a:r>
          </a:p>
          <a:p>
            <a:r>
              <a:rPr lang="en-US" dirty="0"/>
              <a:t>Philip R. Lee Institute for Health Policy Studies.</a:t>
            </a:r>
          </a:p>
        </p:txBody>
      </p:sp>
    </p:spTree>
    <p:extLst>
      <p:ext uri="{BB962C8B-B14F-4D97-AF65-F5344CB8AC3E}">
        <p14:creationId xmlns:p14="http://schemas.microsoft.com/office/powerpoint/2010/main" val="9204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1685</TotalTime>
  <Words>569</Words>
  <Application>Microsoft Office PowerPoint</Application>
  <PresentationFormat>Letter Paper (8.5x11 in)</PresentationFormat>
  <Paragraphs>203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Health Care System Challenges</vt:lpstr>
      <vt:lpstr>Nursing Competencies Needed in a  Care-Coordination, Scalable-Information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Diversity in the  Nursing Profession</vt:lpstr>
      <vt:lpstr>PowerPoint Presentation</vt:lpstr>
      <vt:lpstr>PowerPoint Presentation</vt:lpstr>
      <vt:lpstr>PowerPoint Presentation</vt:lpstr>
      <vt:lpstr>Utilizing APRNs to their Full Scope of Practice</vt:lpstr>
      <vt:lpstr>What SCOTUS Ruling on Dentistry Means for APRNs</vt:lpstr>
      <vt:lpstr>PowerPoint Presentation</vt:lpstr>
      <vt:lpstr>Removing Barriers to Practice and Care</vt:lpstr>
      <vt:lpstr>PowerPoint Presentation</vt:lpstr>
      <vt:lpstr>PowerPoint Presentation</vt:lpstr>
      <vt:lpstr>PowerPoint Presentation</vt:lpstr>
      <vt:lpstr>Getting Nurses “At the Table”</vt:lpstr>
      <vt:lpstr>Advancing Nurse Leadership  </vt:lpstr>
      <vt:lpstr>Be Counted!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ANA: LEADING THE WAY  TO THE FUTURE OF HEALTH CARE</vt:lpstr>
      <vt:lpstr>2016: Culture of Safety</vt:lpstr>
      <vt:lpstr>Taking on New Health Care Issues</vt:lpstr>
      <vt:lpstr>Leading the Quadruple Aim</vt:lpstr>
      <vt:lpstr>PowerPoint Presentation</vt:lpstr>
      <vt:lpstr>PowerPoint Presentation</vt:lpstr>
      <vt:lpstr>PowerPoint Presentation</vt:lpstr>
      <vt:lpstr>PowerPoint Presentation</vt:lpstr>
      <vt:lpstr>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Norfolk, Jeff</dc:creator>
  <cp:lastModifiedBy>Tyea Santiago</cp:lastModifiedBy>
  <cp:revision>104</cp:revision>
  <dcterms:created xsi:type="dcterms:W3CDTF">2016-02-24T21:08:40Z</dcterms:created>
  <dcterms:modified xsi:type="dcterms:W3CDTF">2016-09-27T15:33:45Z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0x0101001FE885673AE4BF4C89CE3A3400868F82</vt:lpwstr>
  </property>
</Properties>
</file>