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59" r:id="rId40"/>
    <p:sldId id="26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21BF9-1EDB-834D-B88F-D59A03F1C0A0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CFD10-D263-F544-8A79-80A79C2F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65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19B93-D521-5745-9658-05DD8FF2B42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437B-0920-234D-AA52-19B075DBC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GOLD, pocket guide,</a:t>
            </a:r>
            <a:r>
              <a:rPr lang="en-US" baseline="0" dirty="0" smtClean="0"/>
              <a:t> page 26. Recommends sitting.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63751-30E9-1847-A982-687AE36753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care providers taking care of patients with COPD are</a:t>
            </a:r>
            <a:r>
              <a:rPr lang="en-US" baseline="0" dirty="0" smtClean="0"/>
              <a:t> REQUIRED to have access to spirometer.</a:t>
            </a:r>
          </a:p>
          <a:p>
            <a:r>
              <a:rPr lang="en-US" baseline="0" dirty="0" smtClean="0"/>
              <a:t>Is peak flow of any value for COPD?</a:t>
            </a:r>
          </a:p>
          <a:p>
            <a:r>
              <a:rPr lang="en-US" baseline="0" dirty="0" smtClean="0"/>
              <a:t>How accurate are primary care providers at making the diagnosis of COPD? * we are wrong 30% of the time on initial dx (Podcast, Peer View, 2014)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67DD-DA5A-6946-95AC-D0B8B9FA36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5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Effectiveness</a:t>
            </a:r>
            <a:r>
              <a:rPr lang="en-US" baseline="0" dirty="0" smtClean="0"/>
              <a:t> of:</a:t>
            </a:r>
          </a:p>
          <a:p>
            <a:r>
              <a:rPr lang="en-US" baseline="0" dirty="0" smtClean="0"/>
              <a:t>Chantix</a:t>
            </a:r>
          </a:p>
          <a:p>
            <a:r>
              <a:rPr lang="en-US" baseline="0" dirty="0" smtClean="0"/>
              <a:t>Zyban</a:t>
            </a:r>
          </a:p>
          <a:p>
            <a:r>
              <a:rPr lang="en-US" baseline="0" dirty="0" smtClean="0"/>
              <a:t>E-cig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67DD-DA5A-6946-95AC-D0B8B9FA36A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6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Beta Blockers: Who wins?</a:t>
            </a:r>
          </a:p>
          <a:p>
            <a:r>
              <a:rPr lang="en-US" dirty="0" smtClean="0"/>
              <a:t>Guder &amp; Rutten (2014). Cormorbidity of Heart Failure and COPD: More than a Coincidence. Curr Heart Fail Resp (2014) 11,</a:t>
            </a:r>
            <a:r>
              <a:rPr lang="en-US" baseline="0" dirty="0" smtClean="0"/>
              <a:t> 337-346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67DD-DA5A-6946-95AC-D0B8B9FA36A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3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anyone seeing denial of payment?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967DD-DA5A-6946-95AC-D0B8B9FA36A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8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7AC9A27-542C-6744-A346-0A7560F6CF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1FAE0AA-DB83-6C4D-8C7E-21B91C1C6A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.J.jfma.2015.10.00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874494" y="2446744"/>
            <a:ext cx="5724300" cy="2426081"/>
          </a:xfrm>
        </p:spPr>
        <p:txBody>
          <a:bodyPr/>
          <a:lstStyle/>
          <a:p>
            <a:r>
              <a:rPr lang="en-US" sz="3600" b="1" dirty="0" smtClean="0"/>
              <a:t>COPD</a:t>
            </a:r>
            <a:r>
              <a:rPr lang="en-US" sz="3600" dirty="0" smtClean="0"/>
              <a:t>: An Update on Practice Changes for </a:t>
            </a:r>
            <a:br>
              <a:rPr lang="en-US" sz="3600" dirty="0" smtClean="0"/>
            </a:br>
            <a:r>
              <a:rPr lang="en-US" sz="3600" dirty="0" smtClean="0"/>
              <a:t>RNs &amp; ANPs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194592" y="4879630"/>
            <a:ext cx="4836456" cy="927821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Dr. Molly J. Bradshaw DNP, APN, FNP-BC, WHNP-BC</a:t>
            </a:r>
          </a:p>
          <a:p>
            <a:r>
              <a:rPr lang="en-US" sz="1400" dirty="0" smtClean="0">
                <a:solidFill>
                  <a:schemeClr val="accent5"/>
                </a:solidFill>
              </a:rPr>
              <a:t>Rutgers School of Nursing</a:t>
            </a:r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4" name="Picture 3" descr="COPD co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48168"/>
            <a:ext cx="3757083" cy="2709332"/>
          </a:xfrm>
          <a:prstGeom prst="rect">
            <a:avLst/>
          </a:prstGeom>
        </p:spPr>
      </p:pic>
      <p:pic>
        <p:nvPicPr>
          <p:cNvPr id="5" name="Picture 4" descr="GOLD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9" y="4245330"/>
            <a:ext cx="1754461" cy="15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 Update:</a:t>
            </a:r>
            <a:br>
              <a:rPr lang="en-US" dirty="0" smtClean="0"/>
            </a:br>
            <a:r>
              <a:rPr lang="en-US" sz="2400" b="1" dirty="0" smtClean="0">
                <a:solidFill>
                  <a:schemeClr val="accent5"/>
                </a:solidFill>
              </a:rPr>
              <a:t>GOLD 2016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702224"/>
            <a:ext cx="7957720" cy="4287501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“COPD is a common preventable and treatable disease, </a:t>
            </a:r>
            <a:r>
              <a:rPr lang="en-US" dirty="0" smtClean="0">
                <a:solidFill>
                  <a:schemeClr val="accent5"/>
                </a:solidFill>
              </a:rPr>
              <a:t>characterized by persistent airflow limitation </a:t>
            </a:r>
            <a:r>
              <a:rPr lang="en-US" dirty="0" smtClean="0">
                <a:solidFill>
                  <a:schemeClr val="tx1"/>
                </a:solidFill>
              </a:rPr>
              <a:t>that is usually progressive and associated with enhanced chronic inflammatory responses in the airways.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(GOLD, 2016)</a:t>
            </a:r>
          </a:p>
          <a:p>
            <a:pPr marL="0" indent="0"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Points to Consider: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17 years for evidence translation to practice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(White, et al., 2016)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IOM FON Report = </a:t>
            </a:r>
            <a:r>
              <a:rPr lang="en-US" b="1" dirty="0" smtClean="0">
                <a:solidFill>
                  <a:schemeClr val="tx1"/>
                </a:solidFill>
              </a:rPr>
              <a:t>Need Nurses w/Advanced Degrees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GOLD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783008"/>
            <a:ext cx="1222583" cy="10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accent5"/>
                </a:solidFill>
              </a:rPr>
              <a:t>persistent airflow limitation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 descr="copd overvie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91" r="-37691"/>
          <a:stretch>
            <a:fillRect/>
          </a:stretch>
        </p:blipFill>
        <p:spPr>
          <a:xfrm>
            <a:off x="170211" y="2038388"/>
            <a:ext cx="8641547" cy="42336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(Google Images, 2014)</a:t>
            </a:r>
            <a:endParaRPr lang="en-US" dirty="0"/>
          </a:p>
        </p:txBody>
      </p:sp>
      <p:pic>
        <p:nvPicPr>
          <p:cNvPr id="8" name="Picture 7" descr="GOLD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75" y="5417771"/>
            <a:ext cx="1222583" cy="10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7" y="1741506"/>
            <a:ext cx="8379682" cy="4248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revised GOLD Guidelines (2014) specifically pointed out correct use of the terms chronic bronchitis and emphysema.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u="sng" dirty="0" smtClean="0">
                <a:solidFill>
                  <a:schemeClr val="tx1"/>
                </a:solidFill>
              </a:rPr>
              <a:t>Chronic Bronchitis</a:t>
            </a:r>
            <a:r>
              <a:rPr lang="en-US" dirty="0" smtClean="0">
                <a:solidFill>
                  <a:schemeClr val="tx1"/>
                </a:solidFill>
              </a:rPr>
              <a:t>:  presence of cough and sputum 			production for at least 3 months in each year for 2 			years, but it is </a:t>
            </a:r>
            <a:r>
              <a:rPr lang="en-US" dirty="0" smtClean="0">
                <a:solidFill>
                  <a:schemeClr val="accent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necessarily associated with 				</a:t>
            </a:r>
            <a:r>
              <a:rPr lang="en-US" dirty="0" smtClean="0">
                <a:solidFill>
                  <a:schemeClr val="accent5"/>
                </a:solidFill>
              </a:rPr>
              <a:t>airflow limitation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Emphysema</a:t>
            </a:r>
            <a:r>
              <a:rPr lang="en-US" dirty="0" smtClean="0">
                <a:solidFill>
                  <a:schemeClr val="tx1"/>
                </a:solidFill>
              </a:rPr>
              <a:t>: defined as destruction of alveoli,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describes one of several structural abnormalities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of COPD. </a:t>
            </a:r>
            <a:r>
              <a:rPr lang="en-US" dirty="0" smtClean="0">
                <a:solidFill>
                  <a:schemeClr val="accent5"/>
                </a:solidFill>
              </a:rPr>
              <a:t>Can also be present normally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lue bloa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4" t="-11470" r="-118132" b="11470"/>
          <a:stretch/>
        </p:blipFill>
        <p:spPr>
          <a:xfrm>
            <a:off x="4176746" y="2171700"/>
            <a:ext cx="1919253" cy="2511552"/>
          </a:xfrm>
          <a:prstGeom prst="rect">
            <a:avLst/>
          </a:prstGeom>
        </p:spPr>
      </p:pic>
      <p:pic>
        <p:nvPicPr>
          <p:cNvPr id="5" name="Picture 4" descr="blue bloa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7" t="12589" r="4975" b="9730"/>
          <a:stretch/>
        </p:blipFill>
        <p:spPr>
          <a:xfrm>
            <a:off x="248773" y="2564522"/>
            <a:ext cx="1427164" cy="1835074"/>
          </a:xfrm>
          <a:prstGeom prst="rect">
            <a:avLst/>
          </a:prstGeom>
        </p:spPr>
      </p:pic>
      <p:pic>
        <p:nvPicPr>
          <p:cNvPr id="7" name="Picture 6" descr="pink puffe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r="59730"/>
          <a:stretch/>
        </p:blipFill>
        <p:spPr>
          <a:xfrm>
            <a:off x="7135822" y="4137715"/>
            <a:ext cx="1793776" cy="2383114"/>
          </a:xfrm>
          <a:prstGeom prst="rect">
            <a:avLst/>
          </a:prstGeom>
        </p:spPr>
      </p:pic>
      <p:pic>
        <p:nvPicPr>
          <p:cNvPr id="11" name="Picture 10" descr="GOLD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7" y="499621"/>
            <a:ext cx="1222583" cy="10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8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5318"/>
            <a:ext cx="7467600" cy="4274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Clinical diagnosis of COPD should be considered if: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-dyspnea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-chronic cough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-sputum production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-history of exposure to risk factors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Spirometer is </a:t>
            </a:r>
            <a:r>
              <a:rPr lang="en-US" b="1" u="sng" dirty="0" smtClean="0">
                <a:solidFill>
                  <a:schemeClr val="tx1"/>
                </a:solidFill>
              </a:rPr>
              <a:t>REQUIRED</a:t>
            </a:r>
            <a:r>
              <a:rPr lang="en-US" b="1" dirty="0" smtClean="0">
                <a:solidFill>
                  <a:schemeClr val="tx1"/>
                </a:solidFill>
              </a:rPr>
              <a:t> to make the dx of COPD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1) Does the airflow limitation exist?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2) How severe is the limitation?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3) Impact on patient health status?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4) Risk of future events?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igBadWolf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16" y="4524592"/>
            <a:ext cx="1994504" cy="2084165"/>
          </a:xfrm>
          <a:prstGeom prst="rect">
            <a:avLst/>
          </a:prstGeom>
        </p:spPr>
      </p:pic>
      <p:pic>
        <p:nvPicPr>
          <p:cNvPr id="6" name="Picture 5" descr="GOLD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671564"/>
            <a:ext cx="1222583" cy="10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PFT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30" y="1614036"/>
            <a:ext cx="7869270" cy="4375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Technique: </a:t>
            </a:r>
            <a:r>
              <a:rPr lang="en-US" dirty="0" smtClean="0">
                <a:solidFill>
                  <a:schemeClr val="tx1"/>
                </a:solidFill>
              </a:rPr>
              <a:t>Pre-Test, SABA, Post-Test</a:t>
            </a:r>
          </a:p>
          <a:p>
            <a:pPr marL="329184" lvl="1" indent="0">
              <a:buNone/>
            </a:pPr>
            <a:r>
              <a:rPr lang="en-US" dirty="0" smtClean="0"/>
              <a:t>3 Attempts: 6 Seconds Each</a:t>
            </a:r>
          </a:p>
          <a:p>
            <a:pPr marL="329184" lvl="1" indent="0">
              <a:buNone/>
            </a:pPr>
            <a:r>
              <a:rPr lang="en-US" sz="1400" dirty="0" smtClean="0"/>
              <a:t>(Big Bad Wolf, 3 Little Pigs)</a:t>
            </a:r>
            <a:endParaRPr lang="en-US" sz="1400" dirty="0"/>
          </a:p>
          <a:p>
            <a:pPr marL="329184" lvl="1" indent="0">
              <a:buNone/>
            </a:pPr>
            <a:r>
              <a:rPr lang="en-US" dirty="0" smtClean="0"/>
              <a:t>Start at age 5 years old ***</a:t>
            </a:r>
          </a:p>
          <a:p>
            <a:pPr marL="329184" lvl="1" indent="0">
              <a:buNone/>
            </a:pPr>
            <a:endParaRPr lang="en-US" dirty="0" smtClean="0"/>
          </a:p>
          <a:p>
            <a:pPr marL="329184" lvl="1" indent="0">
              <a:buNone/>
            </a:pPr>
            <a:r>
              <a:rPr lang="en-US" sz="2400" b="1" u="sng" dirty="0" smtClean="0">
                <a:solidFill>
                  <a:schemeClr val="accent5"/>
                </a:solidFill>
              </a:rPr>
              <a:t>Asthma: </a:t>
            </a:r>
          </a:p>
          <a:p>
            <a:pPr marL="640080" lvl="2" indent="0">
              <a:buNone/>
            </a:pPr>
            <a:r>
              <a:rPr lang="en-US" dirty="0" smtClean="0"/>
              <a:t>- FEV1 : 12 % and 200 cc change between</a:t>
            </a:r>
          </a:p>
          <a:p>
            <a:pPr lvl="2">
              <a:buNone/>
            </a:pPr>
            <a:r>
              <a:rPr lang="en-US" dirty="0" smtClean="0"/>
              <a:t>- Pre and Post bronchodilator (20 min) </a:t>
            </a:r>
            <a:r>
              <a:rPr lang="en-US" dirty="0" smtClean="0">
                <a:solidFill>
                  <a:schemeClr val="accent5"/>
                </a:solidFill>
              </a:rPr>
              <a:t>Makes the DX</a:t>
            </a:r>
          </a:p>
          <a:p>
            <a:pPr marL="329184" lvl="1" indent="0">
              <a:buNone/>
            </a:pPr>
            <a:r>
              <a:rPr lang="en-US" sz="2400" b="1" u="sng" dirty="0" smtClean="0">
                <a:solidFill>
                  <a:schemeClr val="accent5"/>
                </a:solidFill>
              </a:rPr>
              <a:t>COPD:</a:t>
            </a:r>
          </a:p>
          <a:p>
            <a:pPr marL="640080" lvl="2" indent="0">
              <a:buNone/>
            </a:pPr>
            <a:r>
              <a:rPr lang="en-US" dirty="0" smtClean="0"/>
              <a:t>- FEV1/FVC ratio: &lt; 0.7: </a:t>
            </a:r>
            <a:r>
              <a:rPr lang="en-US" dirty="0" smtClean="0">
                <a:solidFill>
                  <a:schemeClr val="accent5"/>
                </a:solidFill>
              </a:rPr>
              <a:t>Makes the Dx</a:t>
            </a:r>
          </a:p>
          <a:p>
            <a:pPr marL="640080" lvl="2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 FEV1: </a:t>
            </a:r>
            <a:r>
              <a:rPr lang="en-US" dirty="0" smtClean="0">
                <a:solidFill>
                  <a:schemeClr val="accent5"/>
                </a:solidFill>
              </a:rPr>
              <a:t>Determines severity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640080" lvl="2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b="1" dirty="0" smtClean="0">
                <a:solidFill>
                  <a:schemeClr val="tx1"/>
                </a:solidFill>
              </a:rPr>
              <a:t>BOTH</a:t>
            </a:r>
            <a:r>
              <a:rPr lang="en-US" dirty="0" smtClean="0">
                <a:solidFill>
                  <a:schemeClr val="tx1"/>
                </a:solidFill>
              </a:rPr>
              <a:t> must be POST-bronchodilator</a:t>
            </a:r>
          </a:p>
        </p:txBody>
      </p:sp>
      <p:pic>
        <p:nvPicPr>
          <p:cNvPr id="4" name="Picture 3" descr="cap big bad wol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48" y="225906"/>
            <a:ext cx="2286000" cy="1653332"/>
          </a:xfrm>
          <a:prstGeom prst="rect">
            <a:avLst/>
          </a:prstGeom>
        </p:spPr>
      </p:pic>
      <p:pic>
        <p:nvPicPr>
          <p:cNvPr id="5" name="Picture 4" descr="three little pig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168" y="2228888"/>
            <a:ext cx="2441576" cy="1510348"/>
          </a:xfrm>
          <a:prstGeom prst="rect">
            <a:avLst/>
          </a:prstGeom>
        </p:spPr>
      </p:pic>
      <p:pic>
        <p:nvPicPr>
          <p:cNvPr id="6" name="Picture 5" descr="cap wolf doo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876800"/>
            <a:ext cx="304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</a:t>
            </a:r>
            <a:endParaRPr lang="en-US" dirty="0"/>
          </a:p>
        </p:txBody>
      </p:sp>
      <p:pic>
        <p:nvPicPr>
          <p:cNvPr id="6" name="Content Placeholder 5" descr="cap spirometry medscape"/>
          <p:cNvPicPr>
            <a:picLocks noGrp="1" noChangeAspect="1"/>
          </p:cNvPicPr>
          <p:nvPr>
            <p:ph idx="1"/>
          </p:nvPr>
        </p:nvPicPr>
        <p:blipFill>
          <a:blip r:embed="rId2"/>
          <a:srcRect l="-5660" r="-5660"/>
          <a:stretch>
            <a:fillRect/>
          </a:stretch>
        </p:blipFill>
        <p:spPr>
          <a:xfrm>
            <a:off x="-304800" y="1554162"/>
            <a:ext cx="9448800" cy="5075238"/>
          </a:xfrm>
        </p:spPr>
      </p:pic>
      <p:pic>
        <p:nvPicPr>
          <p:cNvPr id="7" name="Picture 6" descr="cap big bad wol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28600"/>
            <a:ext cx="228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755" y="1335592"/>
            <a:ext cx="7816671" cy="46541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Post-bronchodilator FEV1/FVC &lt; 0.70 = “COPD exists”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Post-bronchodilator FEV1 = “How bad is it?”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Classification of Severity: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opd-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5" y="3128636"/>
            <a:ext cx="3633258" cy="2861090"/>
          </a:xfrm>
          <a:prstGeom prst="rect">
            <a:avLst/>
          </a:prstGeom>
        </p:spPr>
      </p:pic>
      <p:pic>
        <p:nvPicPr>
          <p:cNvPr id="5" name="Picture 4" descr="GOLD percentag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55" y="2972345"/>
            <a:ext cx="3770856" cy="28937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(GOLD, 2016; NIH,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1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11667"/>
            <a:ext cx="8041440" cy="1425087"/>
          </a:xfrm>
        </p:spPr>
        <p:txBody>
          <a:bodyPr/>
          <a:lstStyle/>
          <a:p>
            <a:r>
              <a:rPr lang="en-US" dirty="0" smtClean="0"/>
              <a:t>Assessment of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54"/>
            <a:ext cx="7467600" cy="43529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Validated Questionnaires: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1) COPD Assessment Test (CAT)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2) Clinical COPD Questionnaire (CCQ)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3) British Medical Research Counsel (mMRC)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19295" y="6148875"/>
            <a:ext cx="2618650" cy="365125"/>
          </a:xfrm>
        </p:spPr>
        <p:txBody>
          <a:bodyPr/>
          <a:lstStyle/>
          <a:p>
            <a:pPr algn="r"/>
            <a:r>
              <a:rPr lang="en-US" dirty="0" smtClean="0"/>
              <a:t>(GOLD, 2016)</a:t>
            </a:r>
            <a:endParaRPr lang="en-US" dirty="0"/>
          </a:p>
        </p:txBody>
      </p:sp>
      <p:pic>
        <p:nvPicPr>
          <p:cNvPr id="5" name="Picture 4" descr="combined assessmen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83" y="3522293"/>
            <a:ext cx="5023558" cy="3103287"/>
          </a:xfrm>
          <a:prstGeom prst="rect">
            <a:avLst/>
          </a:prstGeom>
        </p:spPr>
      </p:pic>
      <p:pic>
        <p:nvPicPr>
          <p:cNvPr id="8" name="Picture 7" descr="c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8" y="4968397"/>
            <a:ext cx="914272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48770"/>
          </a:xfrm>
        </p:spPr>
        <p:txBody>
          <a:bodyPr/>
          <a:lstStyle/>
          <a:p>
            <a:r>
              <a:rPr lang="en-US" dirty="0" smtClean="0"/>
              <a:t>COPD Assessment Test (CAT)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7467600" cy="4773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Type </a:t>
            </a:r>
            <a:r>
              <a:rPr lang="en-US" b="1" dirty="0">
                <a:solidFill>
                  <a:schemeClr val="tx1"/>
                </a:solidFill>
              </a:rPr>
              <a:t>of questionnaire-description</a:t>
            </a:r>
            <a:r>
              <a:rPr lang="en-US" dirty="0">
                <a:solidFill>
                  <a:schemeClr val="tx1"/>
                </a:solidFill>
              </a:rPr>
              <a:t> Patient-completed questionnaire assessing globally the impact of COPD (cough, sputum, </a:t>
            </a:r>
            <a:r>
              <a:rPr lang="en-US" dirty="0" smtClean="0">
                <a:solidFill>
                  <a:schemeClr val="tx1"/>
                </a:solidFill>
              </a:rPr>
              <a:t>dyspnea</a:t>
            </a:r>
            <a:r>
              <a:rPr lang="en-US" dirty="0">
                <a:solidFill>
                  <a:schemeClr val="tx1"/>
                </a:solidFill>
              </a:rPr>
              <a:t>, chest </a:t>
            </a:r>
            <a:r>
              <a:rPr lang="en-US" dirty="0" smtClean="0">
                <a:solidFill>
                  <a:schemeClr val="tx1"/>
                </a:solidFill>
              </a:rPr>
              <a:t>tightness</a:t>
            </a:r>
            <a:r>
              <a:rPr lang="en-US" dirty="0">
                <a:solidFill>
                  <a:schemeClr val="tx1"/>
                </a:solidFill>
              </a:rPr>
              <a:t>) on health status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Number </a:t>
            </a:r>
            <a:r>
              <a:rPr lang="en-US" b="1" dirty="0">
                <a:solidFill>
                  <a:schemeClr val="tx1"/>
                </a:solidFill>
              </a:rPr>
              <a:t>of items</a:t>
            </a:r>
            <a:r>
              <a:rPr lang="en-US" dirty="0">
                <a:solidFill>
                  <a:schemeClr val="tx1"/>
                </a:solidFill>
              </a:rPr>
              <a:t> 8 (one question assessing impact on sleep)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Number </a:t>
            </a:r>
            <a:r>
              <a:rPr lang="en-US" b="1" dirty="0">
                <a:solidFill>
                  <a:schemeClr val="tx1"/>
                </a:solidFill>
              </a:rPr>
              <a:t>of domains &amp; categories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Uni</a:t>
            </a:r>
            <a:r>
              <a:rPr lang="en-US" dirty="0" smtClean="0">
                <a:solidFill>
                  <a:schemeClr val="tx1"/>
                </a:solidFill>
              </a:rPr>
              <a:t>-dimensional</a:t>
            </a:r>
            <a:r>
              <a:rPr lang="en-US" dirty="0">
                <a:solidFill>
                  <a:schemeClr val="tx1"/>
                </a:solidFill>
              </a:rPr>
              <a:t> 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Name </a:t>
            </a:r>
            <a:r>
              <a:rPr lang="en-US" b="1" dirty="0">
                <a:solidFill>
                  <a:schemeClr val="tx1"/>
                </a:solidFill>
              </a:rPr>
              <a:t>of categories/domains  </a:t>
            </a:r>
            <a:r>
              <a:rPr lang="en-US" dirty="0">
                <a:solidFill>
                  <a:schemeClr val="tx1"/>
                </a:solidFill>
              </a:rPr>
              <a:t> N/A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Scaling </a:t>
            </a:r>
            <a:r>
              <a:rPr lang="en-US" b="1" dirty="0">
                <a:solidFill>
                  <a:schemeClr val="tx1"/>
                </a:solidFill>
              </a:rPr>
              <a:t>of items</a:t>
            </a:r>
            <a:r>
              <a:rPr lang="en-US" dirty="0">
                <a:solidFill>
                  <a:schemeClr val="tx1"/>
                </a:solidFill>
              </a:rPr>
              <a:t> 1 to 5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Scoring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</a:rPr>
              <a:t> Range of CAT scores from 0–40. Higher scores denote a more severe impact of COPD on a patient’s life.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difference between stable and exacerbation patients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was </a:t>
            </a:r>
            <a:r>
              <a:rPr lang="en-US" dirty="0">
                <a:solidFill>
                  <a:schemeClr val="tx1"/>
                </a:solidFill>
              </a:rPr>
              <a:t>five units. No target score represents the best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achievable </a:t>
            </a:r>
            <a:r>
              <a:rPr lang="en-US" dirty="0">
                <a:solidFill>
                  <a:schemeClr val="tx1"/>
                </a:solidFill>
              </a:rPr>
              <a:t>outcome.</a:t>
            </a:r>
          </a:p>
        </p:txBody>
      </p:sp>
      <p:pic>
        <p:nvPicPr>
          <p:cNvPr id="4" name="Picture 3" descr="c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18" y="4804833"/>
            <a:ext cx="914272" cy="13017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49" y="6019270"/>
            <a:ext cx="5850467" cy="365125"/>
          </a:xfrm>
        </p:spPr>
        <p:txBody>
          <a:bodyPr/>
          <a:lstStyle/>
          <a:p>
            <a:pPr algn="r"/>
            <a:r>
              <a:rPr lang="de-DE" dirty="0" smtClean="0"/>
              <a:t>(GOLD,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Management of 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Relieve symptoms</a:t>
            </a:r>
          </a:p>
          <a:p>
            <a:pPr marL="0" indent="0">
              <a:buNone/>
            </a:pPr>
            <a:r>
              <a:rPr lang="en-US" dirty="0" smtClean="0"/>
              <a:t>Improve exercise tolerance</a:t>
            </a:r>
          </a:p>
          <a:p>
            <a:pPr marL="0" indent="0">
              <a:buNone/>
            </a:pPr>
            <a:r>
              <a:rPr lang="en-US" dirty="0" smtClean="0"/>
              <a:t>Improve health status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Prevent disease progression</a:t>
            </a:r>
          </a:p>
          <a:p>
            <a:pPr marL="0" indent="0">
              <a:buNone/>
            </a:pPr>
            <a:r>
              <a:rPr lang="en-US" dirty="0" smtClean="0"/>
              <a:t>Prevent and treat exacerbations</a:t>
            </a:r>
          </a:p>
          <a:p>
            <a:pPr marL="0" indent="0">
              <a:buNone/>
            </a:pPr>
            <a:r>
              <a:rPr lang="en-US" dirty="0" smtClean="0"/>
              <a:t>Reduce mortality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0523" y="2435490"/>
            <a:ext cx="262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REDUCE SYMPTOMS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2176" y="4137715"/>
            <a:ext cx="224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REDUCE RISK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368234" y="2169761"/>
            <a:ext cx="602289" cy="9558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5368234" y="3906539"/>
            <a:ext cx="602289" cy="9558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5970522" y="6148875"/>
            <a:ext cx="2622197" cy="365125"/>
          </a:xfrm>
        </p:spPr>
        <p:txBody>
          <a:bodyPr/>
          <a:lstStyle/>
          <a:p>
            <a:r>
              <a:rPr lang="en-US" dirty="0" smtClean="0"/>
              <a:t>(GOLD, 2016)</a:t>
            </a:r>
            <a:endParaRPr lang="en-US" dirty="0"/>
          </a:p>
        </p:txBody>
      </p:sp>
      <p:pic>
        <p:nvPicPr>
          <p:cNvPr id="10" name="Picture 9" descr="gol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84" y="5152350"/>
            <a:ext cx="698499" cy="996525"/>
          </a:xfrm>
          <a:prstGeom prst="rect">
            <a:avLst/>
          </a:prstGeom>
        </p:spPr>
      </p:pic>
      <p:pic>
        <p:nvPicPr>
          <p:cNvPr id="14" name="Picture 13" descr="gol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5152350"/>
            <a:ext cx="698499" cy="996525"/>
          </a:xfrm>
          <a:prstGeom prst="rect">
            <a:avLst/>
          </a:prstGeom>
        </p:spPr>
      </p:pic>
      <p:pic>
        <p:nvPicPr>
          <p:cNvPr id="15" name="Picture 14" descr="GOLD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671564"/>
            <a:ext cx="1222583" cy="10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Introduction:</a:t>
            </a:r>
            <a:br>
              <a:rPr lang="en-US" dirty="0" smtClean="0"/>
            </a:br>
            <a:r>
              <a:rPr lang="en-US" sz="1600" dirty="0" smtClean="0">
                <a:solidFill>
                  <a:schemeClr val="accent5"/>
                </a:solidFill>
              </a:rPr>
              <a:t>Dr. Molly J. Bradshaw DNP, APN, FNP-BC, WHNP-BC</a:t>
            </a:r>
            <a:br>
              <a:rPr lang="en-US" sz="1600" dirty="0" smtClean="0">
                <a:solidFill>
                  <a:schemeClr val="accent5"/>
                </a:solidFill>
              </a:rPr>
            </a:br>
            <a:r>
              <a:rPr lang="en-US" sz="1600" b="1" dirty="0" smtClean="0">
                <a:solidFill>
                  <a:schemeClr val="accent5"/>
                </a:solidFill>
              </a:rPr>
              <a:t>Rutgers School of Nursing</a:t>
            </a:r>
            <a:endParaRPr lang="en-US" sz="1600" b="1" dirty="0"/>
          </a:p>
        </p:txBody>
      </p:sp>
      <p:pic>
        <p:nvPicPr>
          <p:cNvPr id="6" name="Content Placeholder 5" descr="Profile Picture6_27_2016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" b="8498"/>
          <a:stretch>
            <a:fillRect/>
          </a:stretch>
        </p:blipFill>
        <p:spPr>
          <a:xfrm>
            <a:off x="6820832" y="330190"/>
            <a:ext cx="1582335" cy="1708922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45583" y="2233082"/>
            <a:ext cx="7657169" cy="37562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purpose of this presentation is to update RNs and APNs on the latest evidence regarding care of patients with Chronic Obstructive Pulmonary Disease (COPD).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Objectives:</a:t>
            </a:r>
          </a:p>
          <a:p>
            <a:pPr>
              <a:buFontTx/>
              <a:buChar char="-"/>
            </a:pPr>
            <a:r>
              <a:rPr lang="en-US" sz="1600" dirty="0" smtClean="0"/>
              <a:t>Reinforce the Public Health Strategic Framework for COPD</a:t>
            </a:r>
          </a:p>
          <a:p>
            <a:pPr>
              <a:buFontTx/>
              <a:buChar char="-"/>
            </a:pPr>
            <a:r>
              <a:rPr lang="en-US" sz="1600" dirty="0" smtClean="0"/>
              <a:t>Review updates in the Global Obstructive Lung Disease (GOLD) 2016 Guidelines</a:t>
            </a:r>
          </a:p>
          <a:p>
            <a:pPr>
              <a:buFontTx/>
              <a:buChar char="-"/>
            </a:pPr>
            <a:r>
              <a:rPr lang="en-US" sz="1600" dirty="0" smtClean="0"/>
              <a:t>Introduce the new COPD Action Plan from the American Lung Association</a:t>
            </a:r>
          </a:p>
          <a:p>
            <a:pPr>
              <a:buFontTx/>
              <a:buChar char="-"/>
            </a:pPr>
            <a:r>
              <a:rPr lang="en-US" sz="1600" dirty="0" smtClean="0"/>
              <a:t>Review key non-pharmacologic and pharmacologic considerations</a:t>
            </a:r>
          </a:p>
          <a:p>
            <a:pPr>
              <a:buFontTx/>
              <a:buChar char="-"/>
            </a:pPr>
            <a:r>
              <a:rPr lang="en-US" sz="1600" dirty="0" smtClean="0"/>
              <a:t>Describe Asthma-COPD (ACOS) Overlap Syndrome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199" y="6148875"/>
            <a:ext cx="5278967" cy="365125"/>
          </a:xfrm>
        </p:spPr>
        <p:txBody>
          <a:bodyPr/>
          <a:lstStyle/>
          <a:p>
            <a:pPr algn="r"/>
            <a:r>
              <a:rPr lang="en-US" dirty="0" smtClean="0"/>
              <a:t>“I have no conflicts of interest to disclose,” Dr. Bradshaw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Therapeutic Options: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5"/>
                </a:solidFill>
              </a:rPr>
              <a:t>Non-Pharmacologic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 descr="NON pharm tx COP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r="1298"/>
          <a:stretch>
            <a:fillRect/>
          </a:stretch>
        </p:blipFill>
        <p:spPr>
          <a:xfrm>
            <a:off x="661410" y="2038388"/>
            <a:ext cx="8055980" cy="4378067"/>
          </a:xfrm>
        </p:spPr>
      </p:pic>
      <p:pic>
        <p:nvPicPr>
          <p:cNvPr id="5" name="Picture 4" descr="combined assessmen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40" y="334515"/>
            <a:ext cx="1815625" cy="1544722"/>
          </a:xfrm>
          <a:prstGeom prst="rect">
            <a:avLst/>
          </a:prstGeom>
        </p:spPr>
      </p:pic>
      <p:pic>
        <p:nvPicPr>
          <p:cNvPr id="6" name="Picture 5" descr="GOLD cover 20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3" y="4986390"/>
            <a:ext cx="891028" cy="116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Therapeutic Options: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5"/>
                </a:solidFill>
              </a:rPr>
              <a:t>Smoking Cessation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2038388"/>
            <a:ext cx="7754520" cy="39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Greatest capacity to influence disease progression.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- 5 As: </a:t>
            </a:r>
            <a:r>
              <a:rPr lang="en-US" b="1" dirty="0" smtClean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sk, </a:t>
            </a:r>
            <a:r>
              <a:rPr lang="en-US" b="1" dirty="0" smtClean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dvise, </a:t>
            </a:r>
            <a:r>
              <a:rPr lang="en-US" b="1" dirty="0" smtClean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ssess, </a:t>
            </a:r>
            <a:r>
              <a:rPr lang="en-US" b="1" dirty="0" smtClean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ssist, </a:t>
            </a:r>
            <a:r>
              <a:rPr lang="en-US" b="1" dirty="0" smtClean="0">
                <a:solidFill>
                  <a:schemeClr val="accent5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rrange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- 3 minute period of counseling = quit rate of 5-10%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											(GOLD, 2016)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All therapies “reliably" increase LT smoking abstinence: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Chantix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varenicline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Zyban (bupropion)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Nicotine Replacements (all types)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accent1"/>
                </a:solidFill>
              </a:rPr>
              <a:t>- E-cig = NO evidence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40560" y="6148875"/>
            <a:ext cx="2267785" cy="365125"/>
          </a:xfrm>
        </p:spPr>
        <p:txBody>
          <a:bodyPr/>
          <a:lstStyle/>
          <a:p>
            <a:r>
              <a:rPr lang="en-US" dirty="0" smtClean="0"/>
              <a:t>(GOLD, 2016)</a:t>
            </a:r>
            <a:endParaRPr lang="en-US" dirty="0"/>
          </a:p>
        </p:txBody>
      </p:sp>
      <p:pic>
        <p:nvPicPr>
          <p:cNvPr id="8" name="Picture 7" descr="electronic cigaret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78" y="5534200"/>
            <a:ext cx="1580335" cy="873083"/>
          </a:xfrm>
          <a:prstGeom prst="rect">
            <a:avLst/>
          </a:prstGeom>
        </p:spPr>
      </p:pic>
      <p:pic>
        <p:nvPicPr>
          <p:cNvPr id="9" name="Picture 8" descr="GOLD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17" y="5052646"/>
            <a:ext cx="1222583" cy="10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Therapeutic Options:</a:t>
            </a:r>
            <a:br>
              <a:rPr lang="en-US" dirty="0"/>
            </a:b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smtClean="0">
                <a:solidFill>
                  <a:schemeClr val="accent5"/>
                </a:solidFill>
              </a:rPr>
              <a:t>Reduce Exposure </a:t>
            </a:r>
            <a:endParaRPr lang="en-US" dirty="0"/>
          </a:p>
        </p:txBody>
      </p:sp>
      <p:pic>
        <p:nvPicPr>
          <p:cNvPr id="5" name="Content Placeholder 4" descr="airlin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82" r="-12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9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1485"/>
          </a:xfrm>
        </p:spPr>
        <p:txBody>
          <a:bodyPr/>
          <a:lstStyle/>
          <a:p>
            <a:pPr algn="l"/>
            <a:r>
              <a:rPr lang="en-US" dirty="0"/>
              <a:t>Therapeutic Options:</a:t>
            </a:r>
            <a:br>
              <a:rPr lang="en-US" dirty="0"/>
            </a:br>
            <a:r>
              <a:rPr lang="en-US" sz="2800" dirty="0" smtClean="0">
                <a:solidFill>
                  <a:schemeClr val="accent5"/>
                </a:solidFill>
              </a:rPr>
              <a:t>Nutrition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0417" y="1640418"/>
            <a:ext cx="8413750" cy="434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Nutrition: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- 1/3 of COPD patients are </a:t>
            </a:r>
            <a:r>
              <a:rPr lang="en-US" dirty="0" err="1" smtClean="0"/>
              <a:t>malnurished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low BMI have worse prognosis with more exacerbation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Sarcopenia</a:t>
            </a:r>
            <a:r>
              <a:rPr lang="en-US" dirty="0" smtClean="0"/>
              <a:t>: loss of skeletal muscle/atrophy of fibers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Cachexia: general wasting from chronic disease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decline of respiratory function from O2/CO2 imbalance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most common in emphysema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Recommendations: </a:t>
            </a:r>
            <a:r>
              <a:rPr lang="en-US" dirty="0" smtClean="0"/>
              <a:t>high fat, high calories, Omega-3, </a:t>
            </a:r>
            <a:r>
              <a:rPr lang="en-US" dirty="0" err="1" smtClean="0"/>
              <a:t>protien</a:t>
            </a:r>
            <a:r>
              <a:rPr lang="en-US" dirty="0" smtClean="0"/>
              <a:t>, Vitamin D have all demonstrated positive effect on outcomes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53583" y="6233583"/>
            <a:ext cx="755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(Hsieh, </a:t>
            </a:r>
            <a:r>
              <a:rPr lang="en-US" sz="1200" dirty="0" err="1" smtClean="0"/>
              <a:t>Tsung</a:t>
            </a:r>
            <a:r>
              <a:rPr lang="en-US" sz="1200" dirty="0" smtClean="0"/>
              <a:t>-Ming, &amp; Tsai, 2015)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44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0520"/>
          </a:xfrm>
        </p:spPr>
        <p:txBody>
          <a:bodyPr/>
          <a:lstStyle/>
          <a:p>
            <a:pPr algn="l"/>
            <a:r>
              <a:rPr lang="en-US" dirty="0"/>
              <a:t>Therapeutic Options:</a:t>
            </a:r>
            <a:br>
              <a:rPr lang="en-US" dirty="0"/>
            </a:br>
            <a:r>
              <a:rPr lang="en-US" sz="2800" dirty="0" smtClean="0">
                <a:solidFill>
                  <a:schemeClr val="accent5"/>
                </a:solidFill>
              </a:rPr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79" y="1576917"/>
            <a:ext cx="8137637" cy="463549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Must improve muscle mass and physiologic function</a:t>
            </a:r>
          </a:p>
          <a:p>
            <a:pPr lvl="1">
              <a:buFontTx/>
              <a:buChar char="-"/>
            </a:pPr>
            <a:r>
              <a:rPr lang="en-US" dirty="0" smtClean="0"/>
              <a:t>Breathing retraining</a:t>
            </a:r>
          </a:p>
          <a:p>
            <a:pPr lvl="1">
              <a:buFontTx/>
              <a:buChar char="-"/>
            </a:pPr>
            <a:r>
              <a:rPr lang="en-US" dirty="0" smtClean="0"/>
              <a:t>Pursed lip breathing</a:t>
            </a:r>
          </a:p>
          <a:p>
            <a:pPr lvl="1">
              <a:buFontTx/>
              <a:buChar char="-"/>
            </a:pPr>
            <a:r>
              <a:rPr lang="en-US" dirty="0" err="1" smtClean="0"/>
              <a:t>Diaphramatic</a:t>
            </a:r>
            <a:r>
              <a:rPr lang="en-US" dirty="0" smtClean="0"/>
              <a:t> breathing (all supine &amp; sitting position)</a:t>
            </a:r>
          </a:p>
          <a:p>
            <a:pPr lvl="1">
              <a:buFontTx/>
              <a:buChar char="-"/>
            </a:pPr>
            <a:r>
              <a:rPr lang="en-US" dirty="0" smtClean="0"/>
              <a:t>Upper/Lower body exercises</a:t>
            </a:r>
          </a:p>
          <a:p>
            <a:pPr lvl="1">
              <a:buFontTx/>
              <a:buChar char="-"/>
            </a:pPr>
            <a:r>
              <a:rPr lang="en-US" dirty="0" smtClean="0"/>
              <a:t>Walking 15 minutes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329184" lvl="1" indent="0">
              <a:buNone/>
            </a:pPr>
            <a:r>
              <a:rPr lang="en-US" dirty="0" smtClean="0"/>
              <a:t>Systematic Review: (</a:t>
            </a:r>
            <a:r>
              <a:rPr lang="en-US" dirty="0" err="1" smtClean="0"/>
              <a:t>Puhan</a:t>
            </a:r>
            <a:r>
              <a:rPr lang="en-US" dirty="0" smtClean="0"/>
              <a:t>, et al., 2005) insufficient evidence to recommend nutritional intervention alone. Improved outcomes with nutrition + physical activity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3500" y="6011333"/>
            <a:ext cx="7259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</a:t>
            </a:r>
            <a:r>
              <a:rPr lang="en-US" sz="1200" dirty="0" err="1" smtClean="0"/>
              <a:t>Suagawara</a:t>
            </a:r>
            <a:r>
              <a:rPr lang="en-US" sz="1200" dirty="0" smtClean="0"/>
              <a:t>, et al., 2010)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15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07401"/>
          </a:xfrm>
        </p:spPr>
        <p:txBody>
          <a:bodyPr/>
          <a:lstStyle/>
          <a:p>
            <a:pPr algn="l"/>
            <a:r>
              <a:rPr lang="en-US" dirty="0"/>
              <a:t>Therapeutic Options:</a:t>
            </a:r>
            <a:br>
              <a:rPr lang="en-US" dirty="0"/>
            </a:br>
            <a:r>
              <a:rPr lang="en-US" sz="2800" dirty="0" smtClean="0">
                <a:solidFill>
                  <a:schemeClr val="accent5"/>
                </a:solidFill>
              </a:rPr>
              <a:t>Immunizations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1583" y="1640417"/>
            <a:ext cx="8318499" cy="454024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Influenza annually, </a:t>
            </a:r>
            <a:r>
              <a:rPr lang="en-US" dirty="0" err="1" smtClean="0"/>
              <a:t>Tdap</a:t>
            </a:r>
            <a:r>
              <a:rPr lang="en-US" dirty="0" smtClean="0"/>
              <a:t> as appropriate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PCV13 (</a:t>
            </a:r>
            <a:r>
              <a:rPr lang="en-US" b="1" dirty="0" err="1" smtClean="0">
                <a:solidFill>
                  <a:schemeClr val="tx1"/>
                </a:solidFill>
              </a:rPr>
              <a:t>Prevnar</a:t>
            </a:r>
            <a:r>
              <a:rPr lang="en-US" b="1" dirty="0" smtClean="0">
                <a:solidFill>
                  <a:schemeClr val="tx1"/>
                </a:solidFill>
              </a:rPr>
              <a:t>) + PPSV23 (</a:t>
            </a:r>
            <a:r>
              <a:rPr lang="en-US" b="1" dirty="0" err="1" smtClean="0">
                <a:solidFill>
                  <a:schemeClr val="tx1"/>
                </a:solidFill>
              </a:rPr>
              <a:t>Pneumovax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Both should be routinely given to all adults age </a:t>
            </a:r>
            <a:r>
              <a:rPr lang="en-US" u="sng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chemeClr val="tx1"/>
                </a:solidFill>
              </a:rPr>
              <a:t>65 </a:t>
            </a:r>
            <a:r>
              <a:rPr lang="en-US" dirty="0" err="1" smtClean="0">
                <a:solidFill>
                  <a:schemeClr val="tx1"/>
                </a:solidFill>
              </a:rPr>
              <a:t>yr</a:t>
            </a:r>
            <a:r>
              <a:rPr lang="en-US" dirty="0" smtClean="0">
                <a:solidFill>
                  <a:schemeClr val="tx1"/>
                </a:solidFill>
              </a:rPr>
              <a:t> in series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Will be re-evaluated in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5667" y="5905500"/>
            <a:ext cx="431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MMWR/September 19, 2014/Vol. 63/No. 37 </a:t>
            </a:r>
            <a:endParaRPr lang="en-US" sz="1200" dirty="0"/>
          </a:p>
        </p:txBody>
      </p:sp>
      <p:pic>
        <p:nvPicPr>
          <p:cNvPr id="3" name="Picture 2" descr="sugar in coffe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18" y="3635371"/>
            <a:ext cx="1313744" cy="1407583"/>
          </a:xfrm>
          <a:prstGeom prst="rect">
            <a:avLst/>
          </a:prstGeom>
        </p:spPr>
      </p:pic>
      <p:pic>
        <p:nvPicPr>
          <p:cNvPr id="4" name="Picture 3" descr="science pou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61" y="3635371"/>
            <a:ext cx="1488512" cy="1313393"/>
          </a:xfrm>
          <a:prstGeom prst="rect">
            <a:avLst/>
          </a:prstGeom>
        </p:spPr>
      </p:pic>
      <p:pic>
        <p:nvPicPr>
          <p:cNvPr id="5" name="Picture 4" descr="dogs in ca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92" y="5212288"/>
            <a:ext cx="2411259" cy="1466849"/>
          </a:xfrm>
          <a:prstGeom prst="rect">
            <a:avLst/>
          </a:prstGeom>
        </p:spPr>
      </p:pic>
      <p:pic>
        <p:nvPicPr>
          <p:cNvPr id="6" name="Picture 5" descr="protie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17" y="3505200"/>
            <a:ext cx="1571625" cy="1619250"/>
          </a:xfrm>
          <a:prstGeom prst="rect">
            <a:avLst/>
          </a:prstGeom>
        </p:spPr>
      </p:pic>
      <p:pic>
        <p:nvPicPr>
          <p:cNvPr id="9" name="Picture 8" descr="macromolecule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1" b="29673"/>
          <a:stretch/>
        </p:blipFill>
        <p:spPr>
          <a:xfrm>
            <a:off x="6590739" y="158750"/>
            <a:ext cx="2001981" cy="18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1485"/>
          </a:xfrm>
        </p:spPr>
        <p:txBody>
          <a:bodyPr/>
          <a:lstStyle/>
          <a:p>
            <a:pPr algn="l"/>
            <a:r>
              <a:rPr lang="en-US" dirty="0"/>
              <a:t>Therapeutic Options:</a:t>
            </a:r>
            <a:br>
              <a:rPr lang="en-US" dirty="0"/>
            </a:br>
            <a:r>
              <a:rPr lang="en-US" sz="2800" dirty="0" smtClean="0">
                <a:solidFill>
                  <a:schemeClr val="accent5"/>
                </a:solidFill>
              </a:rPr>
              <a:t>Pulmonary Rehabilitation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1280" y="1598084"/>
            <a:ext cx="8116470" cy="43916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Determinants of Successful Rehab Completion (2016)</a:t>
            </a:r>
          </a:p>
          <a:p>
            <a:pPr>
              <a:buFontTx/>
              <a:buChar char="-"/>
            </a:pPr>
            <a:r>
              <a:rPr lang="en-US" dirty="0" smtClean="0"/>
              <a:t>Generally 8 weeks</a:t>
            </a:r>
          </a:p>
          <a:p>
            <a:pPr>
              <a:buFontTx/>
              <a:buChar char="-"/>
            </a:pPr>
            <a:r>
              <a:rPr lang="en-US" dirty="0" smtClean="0"/>
              <a:t>Benefits are known</a:t>
            </a:r>
          </a:p>
          <a:p>
            <a:pPr>
              <a:buFontTx/>
              <a:buChar char="-"/>
            </a:pPr>
            <a:r>
              <a:rPr lang="en-US" dirty="0" smtClean="0"/>
              <a:t>Only 10% of patients are referred post hospital D/C</a:t>
            </a:r>
          </a:p>
          <a:p>
            <a:pPr>
              <a:buFontTx/>
              <a:buChar char="-"/>
            </a:pPr>
            <a:r>
              <a:rPr lang="en-US" dirty="0" smtClean="0"/>
              <a:t>60% attrition rate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440 included, 229 completed</a:t>
            </a:r>
          </a:p>
          <a:p>
            <a:pPr>
              <a:buFontTx/>
              <a:buChar char="-"/>
            </a:pPr>
            <a:r>
              <a:rPr lang="en-US" dirty="0" smtClean="0"/>
              <a:t>41% female; 17% African American</a:t>
            </a:r>
          </a:p>
          <a:p>
            <a:pPr>
              <a:buFontTx/>
              <a:buChar char="-"/>
            </a:pPr>
            <a:r>
              <a:rPr lang="en-US" dirty="0" smtClean="0"/>
              <a:t>Completers = lower pain, lower Beck Depression Score, lower rate of smoking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68333" y="6180667"/>
            <a:ext cx="3926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(Brown, et al., 2016)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94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81485"/>
          </a:xfrm>
        </p:spPr>
        <p:txBody>
          <a:bodyPr/>
          <a:lstStyle/>
          <a:p>
            <a:pPr algn="l"/>
            <a:r>
              <a:rPr lang="en-US" dirty="0"/>
              <a:t>Therapeutic Options:</a:t>
            </a:r>
            <a:br>
              <a:rPr lang="en-US" dirty="0"/>
            </a:br>
            <a:r>
              <a:rPr lang="en-US" sz="2800" dirty="0" smtClean="0">
                <a:solidFill>
                  <a:schemeClr val="accent5"/>
                </a:solidFill>
              </a:rPr>
              <a:t>Pulmonologist Referral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Among general practitioners:</a:t>
            </a:r>
          </a:p>
          <a:p>
            <a:pPr lvl="1">
              <a:buFontTx/>
              <a:buChar char="-"/>
            </a:pPr>
            <a:r>
              <a:rPr lang="en-US" dirty="0" smtClean="0"/>
              <a:t>Fail to recognize early disease</a:t>
            </a:r>
          </a:p>
          <a:p>
            <a:pPr lvl="1">
              <a:buFontTx/>
              <a:buChar char="-"/>
            </a:pPr>
            <a:r>
              <a:rPr lang="en-US" dirty="0" smtClean="0"/>
              <a:t>Ownership of PFT is related to guideline adherence</a:t>
            </a:r>
          </a:p>
          <a:p>
            <a:pPr lvl="1">
              <a:buFontTx/>
              <a:buChar char="-"/>
            </a:pPr>
            <a:r>
              <a:rPr lang="en-US" dirty="0" smtClean="0"/>
              <a:t>Overall provide poor care compared to specialist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MUST refer to establish diagnosis/stage</a:t>
            </a:r>
          </a:p>
          <a:p>
            <a:pPr lvl="1">
              <a:buFontTx/>
              <a:buChar char="-"/>
            </a:pPr>
            <a:r>
              <a:rPr lang="en-US" dirty="0" smtClean="0"/>
              <a:t>ICD 10 requires staging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marL="329184" lvl="1" indent="0">
              <a:buNone/>
            </a:pPr>
            <a:r>
              <a:rPr lang="en-US" sz="1300" dirty="0" err="1"/>
              <a:t>Goktalay</a:t>
            </a:r>
            <a:r>
              <a:rPr lang="en-US" sz="1300" dirty="0"/>
              <a:t>, et al. (2015). Knowledge Level of Primary Healthcare Providers on COPD and Pulmonary Rehabilitation. </a:t>
            </a:r>
            <a:r>
              <a:rPr lang="en-US" sz="1300" i="1" dirty="0"/>
              <a:t>Pulmonary Medicine</a:t>
            </a:r>
            <a:r>
              <a:rPr lang="en-US" sz="1300" dirty="0"/>
              <a:t>, </a:t>
            </a:r>
            <a:r>
              <a:rPr lang="en-US" sz="1300" dirty="0" err="1"/>
              <a:t>doi:http</a:t>
            </a:r>
            <a:r>
              <a:rPr lang="en-US" sz="1300" dirty="0"/>
              <a:t>://</a:t>
            </a:r>
            <a:r>
              <a:rPr lang="en-US" sz="1300" dirty="0" err="1"/>
              <a:t>dx.doi.org</a:t>
            </a:r>
            <a:r>
              <a:rPr lang="en-US" sz="1300" dirty="0"/>
              <a:t>/10.1155/2015/538246</a:t>
            </a:r>
          </a:p>
          <a:p>
            <a:pPr marL="32918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07401"/>
          </a:xfrm>
        </p:spPr>
        <p:txBody>
          <a:bodyPr/>
          <a:lstStyle/>
          <a:p>
            <a:pPr algn="l"/>
            <a:r>
              <a:rPr lang="en-US" dirty="0"/>
              <a:t>Therapeutic Options:</a:t>
            </a:r>
            <a:br>
              <a:rPr lang="en-US" dirty="0"/>
            </a:br>
            <a:r>
              <a:rPr lang="en-US" sz="2800" dirty="0" smtClean="0">
                <a:solidFill>
                  <a:schemeClr val="accent5"/>
                </a:solidFill>
              </a:rPr>
              <a:t>End-Of-Life Planning &amp;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3" y="2038388"/>
            <a:ext cx="7850717" cy="41528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NJ POLST</a:t>
            </a:r>
            <a:r>
              <a:rPr lang="en-US" dirty="0" smtClean="0"/>
              <a:t>: Can be signed by APN or MD </a:t>
            </a:r>
            <a:r>
              <a:rPr lang="en-US" b="1" dirty="0" smtClean="0">
                <a:solidFill>
                  <a:schemeClr val="tx1"/>
                </a:solidFill>
              </a:rPr>
              <a:t>ONLY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- 99497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- 99498 (each additional 30 min)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- $86, $75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Palliative Care Needed: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Heart Failure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COPD is a PREDICTOR of HF mortality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Beta-Blockers are NOT necessarily contraindicated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9333" y="6191250"/>
            <a:ext cx="351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</a:t>
            </a:r>
            <a:r>
              <a:rPr lang="en-US" sz="1200" dirty="0" err="1" smtClean="0"/>
              <a:t>Grivanni</a:t>
            </a:r>
            <a:r>
              <a:rPr lang="en-US" sz="1200" dirty="0" smtClean="0"/>
              <a:t>, et al., 2015)</a:t>
            </a:r>
            <a:endParaRPr lang="en-US" sz="1200" dirty="0"/>
          </a:p>
        </p:txBody>
      </p:sp>
      <p:pic>
        <p:nvPicPr>
          <p:cNvPr id="5" name="Picture 4" descr="njpol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78" y="1767416"/>
            <a:ext cx="2130442" cy="27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32833"/>
            <a:ext cx="8041440" cy="1174750"/>
          </a:xfrm>
        </p:spPr>
        <p:txBody>
          <a:bodyPr/>
          <a:lstStyle/>
          <a:p>
            <a:pPr algn="l"/>
            <a:r>
              <a:rPr lang="en-US" dirty="0" smtClean="0"/>
              <a:t>Comorbidity: Heart Failure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5"/>
                </a:solidFill>
              </a:rPr>
              <a:t>A Quick Word: “No one has JUST COPD</a:t>
            </a:r>
            <a:r>
              <a:rPr lang="is-IS" sz="2400" dirty="0" smtClean="0">
                <a:solidFill>
                  <a:schemeClr val="accent5"/>
                </a:solidFill>
              </a:rPr>
              <a:t>…” – Dr. Bradshaw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6834"/>
            <a:ext cx="7467600" cy="42328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GOLD 2014:</a:t>
            </a:r>
          </a:p>
          <a:p>
            <a:pPr marL="0" indent="0">
              <a:buNone/>
            </a:pPr>
            <a:r>
              <a:rPr lang="en-US" dirty="0" smtClean="0"/>
              <a:t>Cardiovascular Disease: </a:t>
            </a:r>
            <a:r>
              <a:rPr lang="en-US" dirty="0" smtClean="0">
                <a:solidFill>
                  <a:schemeClr val="accent1"/>
                </a:solidFill>
              </a:rPr>
              <a:t>Heart Failure</a:t>
            </a:r>
          </a:p>
          <a:p>
            <a:pPr marL="0" indent="0">
              <a:buNone/>
            </a:pPr>
            <a:r>
              <a:rPr lang="en-US" dirty="0" smtClean="0"/>
              <a:t>Osteoporosis</a:t>
            </a:r>
          </a:p>
          <a:p>
            <a:pPr marL="0" indent="0">
              <a:buNone/>
            </a:pPr>
            <a:r>
              <a:rPr lang="en-US" dirty="0" smtClean="0"/>
              <a:t>Anxiety/Depression</a:t>
            </a:r>
          </a:p>
          <a:p>
            <a:pPr marL="0" indent="0">
              <a:buNone/>
            </a:pPr>
            <a:r>
              <a:rPr lang="en-US" dirty="0" smtClean="0"/>
              <a:t>Lung Cancer</a:t>
            </a:r>
          </a:p>
          <a:p>
            <a:pPr marL="0" indent="0">
              <a:buNone/>
            </a:pPr>
            <a:r>
              <a:rPr lang="en-US" dirty="0" smtClean="0"/>
              <a:t>Infections</a:t>
            </a:r>
          </a:p>
          <a:p>
            <a:pPr marL="0" indent="0">
              <a:buNone/>
            </a:pPr>
            <a:r>
              <a:rPr lang="en-US" dirty="0" smtClean="0"/>
              <a:t>Metabolic Syndrome</a:t>
            </a:r>
          </a:p>
          <a:p>
            <a:pPr marL="0" indent="0">
              <a:buNone/>
            </a:pPr>
            <a:r>
              <a:rPr lang="en-US" dirty="0" smtClean="0"/>
              <a:t>Diabetes</a:t>
            </a:r>
          </a:p>
          <a:p>
            <a:pPr marL="0" indent="0">
              <a:buNone/>
            </a:pPr>
            <a:r>
              <a:rPr lang="en-US" dirty="0" smtClean="0"/>
              <a:t>Bronchiectasis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accent1"/>
                </a:solidFill>
              </a:rPr>
              <a:t>Cardio-selective beta-blockers</a:t>
            </a:r>
          </a:p>
          <a:p>
            <a:pPr marL="0" indent="0">
              <a:buNone/>
            </a:pPr>
            <a:r>
              <a:rPr lang="en-US" sz="2900" b="1" dirty="0">
                <a:solidFill>
                  <a:schemeClr val="accent1"/>
                </a:solidFill>
              </a:rPr>
              <a:t>a</a:t>
            </a:r>
            <a:r>
              <a:rPr lang="en-US" sz="2900" b="1" dirty="0" smtClean="0">
                <a:solidFill>
                  <a:schemeClr val="accent1"/>
                </a:solidFill>
              </a:rPr>
              <a:t>re NOT contraindicated </a:t>
            </a:r>
          </a:p>
          <a:p>
            <a:pPr marL="0" indent="0">
              <a:buNone/>
            </a:pPr>
            <a:r>
              <a:rPr lang="en-US" sz="2900" b="1" dirty="0">
                <a:solidFill>
                  <a:schemeClr val="accent1"/>
                </a:solidFill>
              </a:rPr>
              <a:t>w</a:t>
            </a:r>
            <a:r>
              <a:rPr lang="en-US" sz="2900" b="1" dirty="0" smtClean="0">
                <a:solidFill>
                  <a:schemeClr val="accent1"/>
                </a:solidFill>
              </a:rPr>
              <a:t>ith COPD = give it!</a:t>
            </a:r>
            <a:endParaRPr lang="en-US" sz="29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2722" y="3103286"/>
            <a:ext cx="484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“To give or not give the beta-blocker?”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Beta_Blockers_Pharamcolo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20" y="3557284"/>
            <a:ext cx="2459499" cy="284140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280" y="6148875"/>
            <a:ext cx="4175384" cy="365125"/>
          </a:xfrm>
        </p:spPr>
        <p:txBody>
          <a:bodyPr/>
          <a:lstStyle/>
          <a:p>
            <a:r>
              <a:rPr lang="en-US" dirty="0" smtClean="0"/>
              <a:t>(GOLD, 2014, p. 22; Guder &amp; Rutten, 2014)</a:t>
            </a:r>
            <a:endParaRPr lang="en-US" dirty="0"/>
          </a:p>
        </p:txBody>
      </p:sp>
      <p:pic>
        <p:nvPicPr>
          <p:cNvPr id="7" name="Picture 6" descr="Beta-1_and_Beta-2_Block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33" y="1561736"/>
            <a:ext cx="2909787" cy="14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2224"/>
            <a:ext cx="7467600" cy="42875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“COPD is a common preventable and treatable disease, </a:t>
            </a:r>
            <a:r>
              <a:rPr lang="en-US" dirty="0" smtClean="0">
                <a:solidFill>
                  <a:schemeClr val="accent5"/>
                </a:solidFill>
              </a:rPr>
              <a:t>characterized by persistent airflow limitation </a:t>
            </a:r>
            <a:r>
              <a:rPr lang="en-US" dirty="0" smtClean="0">
                <a:solidFill>
                  <a:schemeClr val="tx1"/>
                </a:solidFill>
              </a:rPr>
              <a:t>that is usually progressive and associated with enhanced chronic inflammatory responses in the airways.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(GOLD, 2016)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leading cause of preventable death </a:t>
            </a:r>
            <a:r>
              <a:rPr lang="en-US" sz="1200" dirty="0" smtClean="0">
                <a:solidFill>
                  <a:schemeClr val="tx1"/>
                </a:solidFill>
              </a:rPr>
              <a:t>(CDC, 2011)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50% of those with COPD are unaware of Dx </a:t>
            </a:r>
            <a:r>
              <a:rPr lang="en-US" sz="1200" dirty="0" smtClean="0">
                <a:solidFill>
                  <a:schemeClr val="tx1"/>
                </a:solidFill>
              </a:rPr>
              <a:t>(CDC, 2011)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GOLD Guidelines: 2016 </a:t>
            </a:r>
            <a:r>
              <a:rPr lang="en-US" sz="1200" dirty="0" smtClean="0">
                <a:solidFill>
                  <a:schemeClr val="tx1"/>
                </a:solidFill>
              </a:rPr>
              <a:t>(GOLD, 2016)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GOLD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67" y="5420738"/>
            <a:ext cx="1222583" cy="10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Therapeutic Options: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5"/>
                </a:solidFill>
              </a:rPr>
              <a:t>Pharmacologic (PDE-4inh)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2038388"/>
            <a:ext cx="7754520" cy="4521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Daliresp (roflumilast)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 Indications: </a:t>
            </a:r>
            <a:r>
              <a:rPr lang="en-US" sz="2000" dirty="0"/>
              <a:t>To reduce risk of COPD exacerbations in severe </a:t>
            </a:r>
            <a:r>
              <a:rPr lang="en-US" sz="2000" dirty="0" smtClean="0"/>
              <a:t>COPD </a:t>
            </a:r>
            <a:r>
              <a:rPr lang="en-US" sz="2000" dirty="0"/>
              <a:t>patients with chronic bronchitis and a history of </a:t>
            </a:r>
            <a:r>
              <a:rPr lang="en-US" sz="2000" dirty="0" smtClean="0"/>
              <a:t>exacerbations</a:t>
            </a:r>
            <a:r>
              <a:rPr lang="en-US" sz="2000" dirty="0"/>
              <a:t>. Limitations of use: not for the relief of acute </a:t>
            </a:r>
            <a:r>
              <a:rPr lang="en-US" sz="2000" dirty="0" smtClean="0"/>
              <a:t>bronchospasm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Mechanism of Action: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PDE-4 inhibitor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Dosing: </a:t>
            </a:r>
            <a:r>
              <a:rPr lang="en-US" sz="2000" dirty="0"/>
              <a:t>500mcg once daily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Contraindications: </a:t>
            </a:r>
            <a:r>
              <a:rPr lang="en-US" sz="2000" dirty="0"/>
              <a:t>Moderate-to-severe liver </a:t>
            </a:r>
            <a:r>
              <a:rPr lang="en-US" sz="2000" dirty="0" smtClean="0"/>
              <a:t>impairment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 Interactions: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/>
              <a:t>Concomitant strong CYP450 inducers (eg, rifampicin, </a:t>
            </a:r>
            <a:r>
              <a:rPr lang="en-US" sz="1400" dirty="0" smtClean="0"/>
              <a:t>phenobarbital</a:t>
            </a:r>
            <a:r>
              <a:rPr lang="en-US" sz="1400" dirty="0"/>
              <a:t>, </a:t>
            </a:r>
            <a:r>
              <a:rPr lang="en-US" sz="1400" dirty="0" smtClean="0"/>
              <a:t>	carbamazepine</a:t>
            </a:r>
            <a:r>
              <a:rPr lang="en-US" sz="1400" dirty="0"/>
              <a:t>, phenytoin): not recommended. </a:t>
            </a:r>
            <a:r>
              <a:rPr lang="en-US" sz="1400" dirty="0" smtClean="0"/>
              <a:t>Potentiated by </a:t>
            </a:r>
            <a:r>
              <a:rPr lang="en-US" sz="1400" dirty="0"/>
              <a:t>CYP3A4 and CYP1A2 inhibitors </a:t>
            </a:r>
            <a:r>
              <a:rPr lang="en-US" sz="1400" dirty="0" smtClean="0"/>
              <a:t>(</a:t>
            </a:r>
            <a:r>
              <a:rPr lang="en-US" sz="1400" dirty="0"/>
              <a:t>eg, </a:t>
            </a:r>
            <a:r>
              <a:rPr lang="en-US" sz="1400" dirty="0" smtClean="0"/>
              <a:t>	erythromycin</a:t>
            </a:r>
            <a:r>
              <a:rPr lang="en-US" sz="1400" dirty="0"/>
              <a:t>, </a:t>
            </a:r>
            <a:r>
              <a:rPr lang="en-US" sz="1400" dirty="0" smtClean="0"/>
              <a:t>ketoconazole</a:t>
            </a:r>
            <a:r>
              <a:rPr lang="en-US" sz="1400" dirty="0"/>
              <a:t>, </a:t>
            </a:r>
            <a:r>
              <a:rPr lang="en-US" sz="1400" dirty="0" smtClean="0"/>
              <a:t>fluvoxamine</a:t>
            </a:r>
            <a:r>
              <a:rPr lang="en-US" sz="1400" dirty="0"/>
              <a:t>, enoxacin, cimetidine), and by oral </a:t>
            </a:r>
            <a:r>
              <a:rPr lang="en-US" sz="1400" dirty="0" smtClean="0"/>
              <a:t>contraceptives 	containing gestodene </a:t>
            </a:r>
            <a:r>
              <a:rPr lang="en-US" sz="1400" dirty="0"/>
              <a:t>+ ethinyl estradiol (possible </a:t>
            </a:r>
            <a:r>
              <a:rPr lang="en-US" sz="1400" dirty="0" smtClean="0"/>
              <a:t>	increased </a:t>
            </a:r>
            <a:r>
              <a:rPr lang="en-US" sz="1400" dirty="0"/>
              <a:t>adverse effects)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 </a:t>
            </a:r>
            <a:r>
              <a:rPr lang="en-US" dirty="0" smtClean="0">
                <a:solidFill>
                  <a:schemeClr val="tx1"/>
                </a:solidFill>
              </a:rPr>
              <a:t>- Precaution/Warning: </a:t>
            </a:r>
            <a:r>
              <a:rPr lang="en-US" dirty="0"/>
              <a:t>Diarrhea, weight decrease, nausea, </a:t>
            </a:r>
            <a:r>
              <a:rPr lang="en-US" dirty="0" smtClean="0"/>
              <a:t>	headache</a:t>
            </a:r>
            <a:r>
              <a:rPr lang="en-US" dirty="0"/>
              <a:t>, back pain, influenza, dizziness, decreased appetite; </a:t>
            </a:r>
            <a:r>
              <a:rPr lang="en-US" dirty="0" smtClean="0"/>
              <a:t>	psychiatric </a:t>
            </a:r>
            <a:r>
              <a:rPr lang="en-US" dirty="0"/>
              <a:t>effects (eg, insomnia, anxiety, depression)	</a:t>
            </a:r>
          </a:p>
        </p:txBody>
      </p:sp>
      <p:pic>
        <p:nvPicPr>
          <p:cNvPr id="4" name="Picture 3" descr="dalires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18" y="222599"/>
            <a:ext cx="1746081" cy="1656638"/>
          </a:xfrm>
          <a:prstGeom prst="rect">
            <a:avLst/>
          </a:prstGeom>
        </p:spPr>
      </p:pic>
      <p:pic>
        <p:nvPicPr>
          <p:cNvPr id="5" name="Picture 4" descr="daliresp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75" y="1879237"/>
            <a:ext cx="2527300" cy="8255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0132" y="6148875"/>
            <a:ext cx="4193342" cy="365125"/>
          </a:xfrm>
        </p:spPr>
        <p:txBody>
          <a:bodyPr/>
          <a:lstStyle/>
          <a:p>
            <a:r>
              <a:rPr lang="en-US" dirty="0" smtClean="0"/>
              <a:t>(Monthly Prescribing Reference, 2016)</a:t>
            </a:r>
            <a:endParaRPr lang="en-US" dirty="0"/>
          </a:p>
        </p:txBody>
      </p:sp>
      <p:pic>
        <p:nvPicPr>
          <p:cNvPr id="7" name="Picture 6" descr="MP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21" y="6173009"/>
            <a:ext cx="1418354" cy="3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3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Therapeutic Options: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5"/>
                </a:solidFill>
              </a:rPr>
              <a:t>Pharmacologic: RECALLED 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2038388"/>
            <a:ext cx="8041440" cy="4587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Tudorza PressAir (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clidinium bromide)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Approved by the FDA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Indications: </a:t>
            </a:r>
            <a:r>
              <a:rPr lang="en-US" dirty="0"/>
              <a:t>Long-term, maintenance treatment of </a:t>
            </a:r>
            <a:r>
              <a:rPr lang="en-US" dirty="0" smtClean="0"/>
              <a:t>	bronchospasm </a:t>
            </a:r>
            <a:r>
              <a:rPr lang="en-US" dirty="0"/>
              <a:t>associated with COPD, including chronic </a:t>
            </a:r>
            <a:r>
              <a:rPr lang="en-US" dirty="0" smtClean="0"/>
              <a:t>	bronchitis </a:t>
            </a:r>
            <a:r>
              <a:rPr lang="en-US" dirty="0"/>
              <a:t>and emphysema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Mechanism of Action: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Long-Acting Anticholinergic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Dosing: </a:t>
            </a:r>
            <a:r>
              <a:rPr lang="en-US" dirty="0"/>
              <a:t>400mcg twice </a:t>
            </a:r>
            <a:r>
              <a:rPr lang="en-US" dirty="0" smtClean="0"/>
              <a:t>daily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Contraindications: </a:t>
            </a:r>
            <a:r>
              <a:rPr lang="en-US" sz="1300" dirty="0"/>
              <a:t>Not for initial treatment of acute episodes of bronchospasm. </a:t>
            </a:r>
            <a:r>
              <a:rPr lang="en-US" sz="1300" dirty="0" smtClean="0"/>
              <a:t>	Narrow</a:t>
            </a:r>
            <a:r>
              <a:rPr lang="en-US" sz="1300" dirty="0"/>
              <a:t>-angle </a:t>
            </a:r>
            <a:r>
              <a:rPr lang="en-US" sz="1300" dirty="0" smtClean="0"/>
              <a:t>glaucoma</a:t>
            </a:r>
            <a:r>
              <a:rPr lang="en-US" sz="1300" dirty="0"/>
              <a:t>. Urinary retention. Milk protein sensitivity. Labor &amp; delivery. Pregnancy (Cat. C). </a:t>
            </a:r>
            <a:r>
              <a:rPr lang="en-US" sz="1300" dirty="0" smtClean="0"/>
              <a:t>	Nursing </a:t>
            </a:r>
            <a:r>
              <a:rPr lang="en-US" sz="1300" dirty="0"/>
              <a:t>mothers</a:t>
            </a:r>
            <a:r>
              <a:rPr lang="en-US" sz="1300" dirty="0" smtClean="0"/>
              <a:t>.</a:t>
            </a:r>
          </a:p>
          <a:p>
            <a:pPr marL="0" indent="0">
              <a:buNone/>
            </a:pPr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- Precautions/Warnings: </a:t>
            </a:r>
            <a:r>
              <a:rPr lang="en-US" sz="1400" dirty="0"/>
              <a:t>Headache, nasopharyngitis, cough; hypersensitivity </a:t>
            </a:r>
            <a:r>
              <a:rPr lang="en-US" sz="1400" dirty="0" smtClean="0"/>
              <a:t>	reactions (</a:t>
            </a:r>
            <a:r>
              <a:rPr lang="en-US" sz="1400" dirty="0"/>
              <a:t>discontinue if occurs), paradoxical bronchospasm possible</a:t>
            </a:r>
            <a:endParaRPr lang="en-US" sz="1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 descr="tudorz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53" y="436563"/>
            <a:ext cx="2343691" cy="138022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3609" y="6148875"/>
            <a:ext cx="3600644" cy="365125"/>
          </a:xfrm>
        </p:spPr>
        <p:txBody>
          <a:bodyPr/>
          <a:lstStyle/>
          <a:p>
            <a:r>
              <a:rPr lang="en-US" dirty="0" smtClean="0"/>
              <a:t>(Monthly Prescribing Reference, 2016)</a:t>
            </a:r>
            <a:endParaRPr lang="en-US" dirty="0"/>
          </a:p>
        </p:txBody>
      </p:sp>
      <p:pic>
        <p:nvPicPr>
          <p:cNvPr id="7" name="Picture 6" descr="MP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21" y="6173009"/>
            <a:ext cx="1418354" cy="3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69937"/>
          </a:xfrm>
        </p:spPr>
        <p:txBody>
          <a:bodyPr/>
          <a:lstStyle/>
          <a:p>
            <a:pPr algn="l"/>
            <a:r>
              <a:rPr lang="en-US" dirty="0"/>
              <a:t>Therapeutic Options:</a:t>
            </a:r>
            <a:br>
              <a:rPr lang="en-US" dirty="0"/>
            </a:br>
            <a:r>
              <a:rPr lang="en-US" sz="2800" dirty="0">
                <a:solidFill>
                  <a:schemeClr val="accent5"/>
                </a:solidFill>
              </a:rPr>
              <a:t>Pharmacologic: </a:t>
            </a:r>
            <a:endParaRPr lang="en-US" dirty="0"/>
          </a:p>
        </p:txBody>
      </p:sp>
      <p:pic>
        <p:nvPicPr>
          <p:cNvPr id="4" name="Content Placeholder 3" descr="bre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80" r="-20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47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Therapeutic Options: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5"/>
                </a:solidFill>
              </a:rPr>
              <a:t>Additional “Pearls” from GOLD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Bronchodilators:</a:t>
            </a:r>
          </a:p>
          <a:p>
            <a:pPr>
              <a:buFontTx/>
              <a:buChar char="-"/>
            </a:pPr>
            <a:r>
              <a:rPr lang="en-US" dirty="0" smtClean="0"/>
              <a:t>Long-acting is preferred over short-acting</a:t>
            </a:r>
          </a:p>
          <a:p>
            <a:pPr>
              <a:buFontTx/>
              <a:buChar char="-"/>
            </a:pPr>
            <a:r>
              <a:rPr lang="en-US" dirty="0" smtClean="0"/>
              <a:t>Combination of short and long can be helpful</a:t>
            </a:r>
          </a:p>
          <a:p>
            <a:pPr>
              <a:buFontTx/>
              <a:buChar char="-"/>
            </a:pPr>
            <a:r>
              <a:rPr lang="en-US" dirty="0" smtClean="0"/>
              <a:t>Use inhaled bronchodilators over oral</a:t>
            </a:r>
          </a:p>
          <a:p>
            <a:pPr>
              <a:buFontTx/>
              <a:buChar char="-"/>
            </a:pPr>
            <a:r>
              <a:rPr lang="en-US" dirty="0" smtClean="0"/>
              <a:t>Theophylline is not recommended if bronchodilator is accessible</a:t>
            </a:r>
            <a:endParaRPr lang="en-US" dirty="0"/>
          </a:p>
        </p:txBody>
      </p:sp>
      <p:pic>
        <p:nvPicPr>
          <p:cNvPr id="4" name="Picture 3" descr="bronchodila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726946"/>
            <a:ext cx="3543300" cy="157128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(GOLD,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Exacerbation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2224"/>
            <a:ext cx="7467600" cy="4287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Definition</a:t>
            </a:r>
            <a:r>
              <a:rPr lang="en-US" dirty="0" smtClean="0"/>
              <a:t>: “An acute event characterized by worsening of the patient’s respiratory systems that is beyond normal day-to-day variations and leads to a change in medication.”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Best Predictor: Hx of previous Tx events &gt; 2x per Year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accent5"/>
                </a:solidFill>
              </a:rPr>
              <a:t>“I always get my bronchitis this time of year…”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dirty="0" smtClean="0">
                <a:solidFill>
                  <a:schemeClr val="accent5"/>
                </a:solidFill>
              </a:rPr>
              <a:t>“I just went to the ER because I needed…”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dirty="0" smtClean="0">
                <a:solidFill>
                  <a:schemeClr val="accent5"/>
                </a:solidFill>
              </a:rPr>
              <a:t>“I just took some left over…because I had it…”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***Remember: 50% don’t even know they have COPD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(GOLD, 2016; CDC,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Exacerbation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5"/>
                </a:solidFill>
              </a:rPr>
              <a:t>Reimbursement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05" y="2016480"/>
            <a:ext cx="8458240" cy="4556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CMS National Strategy for Quality Improvement in Health Care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GOAL = reduce readmission rates by 20% by end of 2013*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Penalty for COPD readmission within 30 days: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Adherence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Continuity of Care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Comorbidity </a:t>
            </a:r>
            <a:r>
              <a:rPr lang="en-US" dirty="0" smtClean="0">
                <a:solidFill>
                  <a:schemeClr val="tx2"/>
                </a:solidFill>
              </a:rPr>
              <a:t>(No one JUST has COPD)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200" dirty="0"/>
              <a:t>F.M. van Boven, J., Chavannes, N., T. van der Molen, T., Rutten-van Molken, M., Postma, M., &amp; Vegter, S. (2014). Clinical and economic impact of non-adherence in COPD: A systematic review. </a:t>
            </a:r>
            <a:r>
              <a:rPr lang="en-US" sz="1200" i="1" dirty="0"/>
              <a:t>Respiratory Medici</a:t>
            </a:r>
            <a:r>
              <a:rPr lang="en-US" sz="1200" dirty="0"/>
              <a:t>ne (2014) 108, 103-113.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5" name="Picture 4" descr="cm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52" y="543896"/>
            <a:ext cx="2456346" cy="7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Action Plans</a:t>
            </a:r>
            <a:br>
              <a:rPr lang="en-US" dirty="0" smtClean="0"/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American Lung Association (2016)</a:t>
            </a:r>
            <a:endParaRPr lang="en-US" dirty="0"/>
          </a:p>
        </p:txBody>
      </p:sp>
      <p:pic>
        <p:nvPicPr>
          <p:cNvPr id="4" name="Picture 3" descr="copd-action-plan-stac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886440"/>
            <a:ext cx="2686729" cy="3103285"/>
          </a:xfrm>
          <a:prstGeom prst="rect">
            <a:avLst/>
          </a:prstGeom>
        </p:spPr>
      </p:pic>
      <p:pic>
        <p:nvPicPr>
          <p:cNvPr id="5" name="Picture 4" descr="combined assessmen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4" y="3234226"/>
            <a:ext cx="3168566" cy="2553337"/>
          </a:xfrm>
          <a:prstGeom prst="rect">
            <a:avLst/>
          </a:prstGeom>
        </p:spPr>
      </p:pic>
      <p:pic>
        <p:nvPicPr>
          <p:cNvPr id="6" name="Picture 5" descr="traffic ligh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72" y="2361763"/>
            <a:ext cx="172002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ACOS Syndrome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5"/>
                </a:solidFill>
              </a:rPr>
              <a:t>Asthma – COPD Overlap Syndrome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91" y="2038388"/>
            <a:ext cx="8392774" cy="39513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Key Points:</a:t>
            </a: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Distinguishing Asthma from COPD is difficult</a:t>
            </a: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ACOS is identified by the features shared with both</a:t>
            </a: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Initial treatment should ensure: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Patients with features of asthma get adequate controller therapy, including ICS but not LABA alone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Patients with features of COPD get symptomatic treatment, but not ICS alone</a:t>
            </a: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Confirmatory investigation is encouraged= </a:t>
            </a:r>
            <a:r>
              <a:rPr lang="en-US" dirty="0" smtClean="0">
                <a:solidFill>
                  <a:schemeClr val="accent1"/>
                </a:solidFill>
              </a:rPr>
              <a:t>PFT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GINA: http://www.ginasthma.org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GOLD: http://www.goldcopd.org</a:t>
            </a: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gin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1" y="224236"/>
            <a:ext cx="1750219" cy="1517271"/>
          </a:xfrm>
          <a:prstGeom prst="rect">
            <a:avLst/>
          </a:prstGeom>
        </p:spPr>
      </p:pic>
      <p:pic>
        <p:nvPicPr>
          <p:cNvPr id="5" name="Picture 4" descr="gol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3" y="224236"/>
            <a:ext cx="1518817" cy="1386331"/>
          </a:xfrm>
          <a:prstGeom prst="rect">
            <a:avLst/>
          </a:prstGeom>
        </p:spPr>
      </p:pic>
      <p:pic>
        <p:nvPicPr>
          <p:cNvPr id="6" name="Picture 5" descr="BigBadWolf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44" y="4682742"/>
            <a:ext cx="1544745" cy="13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gol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14" r="-84814"/>
          <a:stretch>
            <a:fillRect/>
          </a:stretch>
        </p:blipFill>
        <p:spPr>
          <a:xfrm>
            <a:off x="838200" y="2038350"/>
            <a:ext cx="7467600" cy="3951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7667" y="2688167"/>
            <a:ext cx="1375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7978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280" y="211667"/>
            <a:ext cx="8041440" cy="635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1280" y="1047750"/>
            <a:ext cx="8211720" cy="49419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 smtClean="0"/>
              <a:t>Choi, J., Chung, H., &amp; Han, G. (2013). Patient outcomes according to COPD action plan adherence. </a:t>
            </a:r>
            <a:r>
              <a:rPr lang="en-US" sz="1200" i="1" dirty="0" smtClean="0"/>
              <a:t>Journal of Clinical Nursing, 23</a:t>
            </a:r>
            <a:r>
              <a:rPr lang="en-US" sz="1200" dirty="0" smtClean="0"/>
              <a:t>, 883-891.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 smtClean="0"/>
              <a:t>Goktalay</a:t>
            </a:r>
            <a:r>
              <a:rPr lang="en-US" sz="1200" dirty="0" smtClean="0"/>
              <a:t>, et al. (2015). Knowledge Level of Primary Healthcare Providers on COPD and Pulmonary Rehabilitation. </a:t>
            </a:r>
            <a:r>
              <a:rPr lang="en-US" sz="1200" i="1" dirty="0" smtClean="0"/>
              <a:t>Pulmonary Medicine</a:t>
            </a:r>
            <a:r>
              <a:rPr lang="en-US" sz="1200" dirty="0" smtClean="0"/>
              <a:t>, </a:t>
            </a:r>
            <a:r>
              <a:rPr lang="en-US" sz="1200" dirty="0" err="1" smtClean="0"/>
              <a:t>doi:http</a:t>
            </a:r>
            <a:r>
              <a:rPr lang="en-US" sz="1200" dirty="0" smtClean="0"/>
              <a:t>://</a:t>
            </a:r>
            <a:r>
              <a:rPr lang="en-US" sz="1200" dirty="0" err="1" smtClean="0"/>
              <a:t>dx.doi.org</a:t>
            </a:r>
            <a:r>
              <a:rPr lang="en-US" sz="1200" dirty="0" smtClean="0"/>
              <a:t>/10.1155/2015/538246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 smtClean="0"/>
              <a:t>Guder</a:t>
            </a:r>
            <a:r>
              <a:rPr lang="en-US" sz="1200" dirty="0" smtClean="0"/>
              <a:t>, G. &amp; </a:t>
            </a:r>
            <a:r>
              <a:rPr lang="en-US" sz="1200" dirty="0" err="1" smtClean="0"/>
              <a:t>Rutten</a:t>
            </a:r>
            <a:r>
              <a:rPr lang="en-US" sz="1200" dirty="0" smtClean="0"/>
              <a:t>, F. (2014). Comorbidity of Heart Failure and COPD: More than Coincidence. </a:t>
            </a:r>
            <a:r>
              <a:rPr lang="en-US" sz="1200" i="1" dirty="0" smtClean="0"/>
              <a:t>Current Heart Failure Rep 11</a:t>
            </a:r>
            <a:r>
              <a:rPr lang="en-US" sz="1200" dirty="0" smtClean="0"/>
              <a:t>, 337-346.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Hsieh, M., </a:t>
            </a:r>
            <a:r>
              <a:rPr lang="en-US" sz="1200" dirty="0" err="1" smtClean="0"/>
              <a:t>Tsung</a:t>
            </a:r>
            <a:r>
              <a:rPr lang="en-US" sz="1200" dirty="0" smtClean="0"/>
              <a:t>-Ming, Y., &amp; Tsai, Y. (2015). Nutritional supplementation in patients with COPD. </a:t>
            </a:r>
            <a:r>
              <a:rPr lang="en-US" sz="1200" i="1" dirty="0" smtClean="0"/>
              <a:t>Journal of the Formosan Medical Association,</a:t>
            </a:r>
            <a:r>
              <a:rPr lang="en-US" sz="1200" dirty="0" smtClean="0"/>
              <a:t> </a:t>
            </a:r>
            <a:r>
              <a:rPr lang="en-US" sz="1200" dirty="0" err="1" smtClean="0"/>
              <a:t>doi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"/>
              </a:rPr>
              <a:t>http://dx.doi.org//10.1016.J.jfma.2015.10.008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Jones, P., </a:t>
            </a:r>
            <a:r>
              <a:rPr lang="en-US" sz="1200" dirty="0" err="1" smtClean="0"/>
              <a:t>Watz</a:t>
            </a:r>
            <a:r>
              <a:rPr lang="en-US" sz="1200" dirty="0" smtClean="0"/>
              <a:t>, H., </a:t>
            </a:r>
            <a:r>
              <a:rPr lang="en-US" sz="1200" dirty="0" err="1" smtClean="0"/>
              <a:t>Wouters</a:t>
            </a:r>
            <a:r>
              <a:rPr lang="en-US" sz="1200" dirty="0" smtClean="0"/>
              <a:t>, E., &amp; </a:t>
            </a:r>
            <a:r>
              <a:rPr lang="en-US" sz="1200" dirty="0" err="1" smtClean="0"/>
              <a:t>Cazzola</a:t>
            </a:r>
            <a:r>
              <a:rPr lang="en-US" sz="1200" dirty="0" smtClean="0"/>
              <a:t>, M. (2016). COPD: the patient perspective. </a:t>
            </a:r>
            <a:r>
              <a:rPr lang="en-US" sz="1200" i="1" dirty="0" smtClean="0"/>
              <a:t>International Journal of COPD, 11</a:t>
            </a:r>
            <a:r>
              <a:rPr lang="en-US" sz="1200" dirty="0" smtClean="0"/>
              <a:t>, 13-20.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Kaplan, A. (2009). The COPD Action Plan. </a:t>
            </a:r>
            <a:r>
              <a:rPr lang="en-US" sz="1200" i="1" dirty="0" smtClean="0"/>
              <a:t>Canadian Family Physician, 55</a:t>
            </a:r>
            <a:r>
              <a:rPr lang="en-US" sz="1200" dirty="0" smtClean="0"/>
              <a:t>, p. 58-59.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Montserrat-</a:t>
            </a:r>
            <a:r>
              <a:rPr lang="en-US" sz="1200" dirty="0" err="1" smtClean="0"/>
              <a:t>Capdevila</a:t>
            </a:r>
            <a:r>
              <a:rPr lang="en-US" sz="1200" dirty="0" smtClean="0"/>
              <a:t>, J., Godoy, P., </a:t>
            </a:r>
            <a:r>
              <a:rPr lang="en-US" sz="1200" dirty="0" err="1" smtClean="0"/>
              <a:t>Marsal</a:t>
            </a:r>
            <a:r>
              <a:rPr lang="en-US" sz="1200" dirty="0" smtClean="0"/>
              <a:t>, J., </a:t>
            </a:r>
            <a:r>
              <a:rPr lang="en-US" sz="1200" dirty="0" err="1" smtClean="0"/>
              <a:t>Barbe</a:t>
            </a:r>
            <a:r>
              <a:rPr lang="en-US" sz="1200" dirty="0" smtClean="0"/>
              <a:t>, F., &amp; Galvan, L. (2015). Risk of exacerbation in COPD: a primary care retrospective cohort study. </a:t>
            </a:r>
            <a:r>
              <a:rPr lang="en-US" sz="1200" i="1" dirty="0" smtClean="0"/>
              <a:t>BMC Family Practice</a:t>
            </a:r>
            <a:r>
              <a:rPr lang="en-US" sz="1200" dirty="0" smtClean="0"/>
              <a:t>, 2015 16:173.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Sugawara, et al. (2010). Effects of nutritional supplementation combined with low-intensity exercise in malnourished patients with COPD. </a:t>
            </a:r>
            <a:r>
              <a:rPr lang="en-US" sz="1200" i="1" dirty="0" smtClean="0"/>
              <a:t>Respiratory Medicine, 104</a:t>
            </a:r>
            <a:r>
              <a:rPr lang="en-US" sz="1200" dirty="0" smtClean="0"/>
              <a:t>, 1883-1889.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 smtClean="0"/>
              <a:t>Suh</a:t>
            </a:r>
            <a:r>
              <a:rPr lang="en-US" sz="1200" dirty="0" smtClean="0"/>
              <a:t>, E., </a:t>
            </a:r>
            <a:r>
              <a:rPr lang="en-US" sz="1200" dirty="0" err="1" smtClean="0"/>
              <a:t>Mandal</a:t>
            </a:r>
            <a:r>
              <a:rPr lang="en-US" sz="1200" dirty="0" smtClean="0"/>
              <a:t>, S., &amp; Hart, N. (2013). Admission prevention in COPD: non-pharmacological management. </a:t>
            </a:r>
            <a:r>
              <a:rPr lang="en-US" sz="1200" i="1" dirty="0" smtClean="0"/>
              <a:t>BMC Medicine</a:t>
            </a:r>
            <a:r>
              <a:rPr lang="en-US" sz="1200" dirty="0" smtClean="0"/>
              <a:t>, 11:247.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Van </a:t>
            </a:r>
            <a:r>
              <a:rPr lang="en-US" sz="1200" dirty="0" err="1" smtClean="0"/>
              <a:t>Boven</a:t>
            </a:r>
            <a:r>
              <a:rPr lang="en-US" sz="1200" dirty="0" smtClean="0"/>
              <a:t>, J., et al. (2013). Clinical and economic impact of non-adherence in COPD: a systematic review. </a:t>
            </a:r>
            <a:r>
              <a:rPr lang="en-US" sz="1200" i="1" dirty="0" smtClean="0"/>
              <a:t>Respiratory Medicine 108</a:t>
            </a:r>
            <a:r>
              <a:rPr lang="en-US" sz="1200" dirty="0" smtClean="0"/>
              <a:t>, 103-113.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37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38187"/>
          </a:xfrm>
        </p:spPr>
        <p:txBody>
          <a:bodyPr/>
          <a:lstStyle/>
          <a:p>
            <a:pPr algn="l"/>
            <a:r>
              <a:rPr lang="en-US" dirty="0" smtClean="0"/>
              <a:t>Burden of Disease: </a:t>
            </a:r>
            <a:r>
              <a:rPr lang="en-US" dirty="0" smtClean="0">
                <a:solidFill>
                  <a:schemeClr val="accent5"/>
                </a:solidFill>
              </a:rPr>
              <a:t>US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79" y="1534584"/>
            <a:ext cx="7947137" cy="445514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12 million Americans are diagnosed with COPD</a:t>
            </a:r>
          </a:p>
          <a:p>
            <a:pPr>
              <a:buFontTx/>
              <a:buChar char="-"/>
            </a:pPr>
            <a:r>
              <a:rPr lang="en-US" dirty="0" smtClean="0"/>
              <a:t>13.5 million Americans remain undiagnosed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H</a:t>
            </a:r>
            <a:r>
              <a:rPr lang="en-US" dirty="0" smtClean="0"/>
              <a:t>istorically higher mortality = Men &amp; African American</a:t>
            </a:r>
          </a:p>
          <a:p>
            <a:pPr>
              <a:buFontTx/>
              <a:buChar char="-"/>
            </a:pPr>
            <a:r>
              <a:rPr lang="en-US" dirty="0" smtClean="0"/>
              <a:t>Incidence rate increasing faster = Women &amp; Caucasian</a:t>
            </a:r>
          </a:p>
          <a:p>
            <a:pPr>
              <a:buFontTx/>
              <a:buChar char="-"/>
            </a:pPr>
            <a:r>
              <a:rPr lang="en-US" dirty="0" smtClean="0"/>
              <a:t>ED Visits for COPD = higher in Women</a:t>
            </a:r>
          </a:p>
          <a:p>
            <a:pPr>
              <a:buFontTx/>
              <a:buChar char="-"/>
            </a:pPr>
            <a:r>
              <a:rPr lang="en-US" dirty="0" smtClean="0"/>
              <a:t>Now, Women die more frequently than Men with COPD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75% of cases attributed to smoking</a:t>
            </a:r>
          </a:p>
          <a:p>
            <a:pPr>
              <a:buFontTx/>
              <a:buChar char="-"/>
            </a:pPr>
            <a:r>
              <a:rPr lang="en-US" dirty="0" smtClean="0"/>
              <a:t>15% of cases attributed to genetics, asthma, exposure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0" y="6148875"/>
            <a:ext cx="1555750" cy="365125"/>
          </a:xfrm>
        </p:spPr>
        <p:txBody>
          <a:bodyPr/>
          <a:lstStyle/>
          <a:p>
            <a:pPr algn="r"/>
            <a:r>
              <a:rPr lang="is-IS" dirty="0" smtClean="0">
                <a:latin typeface="+mn-lt"/>
              </a:rPr>
              <a:t>(CDC, 2015)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0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794318" y="3030121"/>
            <a:ext cx="6247005" cy="906789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rot="360000">
            <a:off x="3042036" y="4007982"/>
            <a:ext cx="5255943" cy="1803069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Dr. Molly J. Bradshaw DNP, APN, FNP-BC, WHNP-BC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Rutgers School of Nursing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65 Bergen Street, SSB 1134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Newark, NJ 07170</a:t>
            </a:r>
          </a:p>
          <a:p>
            <a:r>
              <a:rPr lang="en-US" sz="1600" dirty="0" smtClean="0">
                <a:solidFill>
                  <a:schemeClr val="accent5"/>
                </a:solidFill>
              </a:rPr>
              <a:t>Email: </a:t>
            </a:r>
            <a:r>
              <a:rPr lang="en-US" sz="1600" dirty="0" err="1" smtClean="0">
                <a:solidFill>
                  <a:schemeClr val="accent5"/>
                </a:solidFill>
              </a:rPr>
              <a:t>bradshmo@sn.rutgers.edu</a:t>
            </a:r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5" name="Picture 4" descr="GOLD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2" y="4234747"/>
            <a:ext cx="1754461" cy="15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48770"/>
          </a:xfrm>
        </p:spPr>
        <p:txBody>
          <a:bodyPr/>
          <a:lstStyle/>
          <a:p>
            <a:pPr algn="l"/>
            <a:r>
              <a:rPr lang="en-US" dirty="0" smtClean="0"/>
              <a:t>COPD: </a:t>
            </a:r>
            <a:r>
              <a:rPr lang="en-US" dirty="0" smtClean="0">
                <a:solidFill>
                  <a:schemeClr val="accent5"/>
                </a:solidFill>
              </a:rPr>
              <a:t>“Lived Experience”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83" y="1524000"/>
            <a:ext cx="7863417" cy="44657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36% of </a:t>
            </a:r>
            <a:r>
              <a:rPr lang="en-US" dirty="0" err="1" smtClean="0"/>
              <a:t>Pts</a:t>
            </a:r>
            <a:r>
              <a:rPr lang="en-US" dirty="0" smtClean="0"/>
              <a:t> with mild-mod symptoms, can’t leave home</a:t>
            </a:r>
          </a:p>
          <a:p>
            <a:pPr>
              <a:buFontTx/>
              <a:buChar char="-"/>
            </a:pPr>
            <a:r>
              <a:rPr lang="en-US" dirty="0" smtClean="0"/>
              <a:t>On average, the patient’s have 3 exacerbations/year</a:t>
            </a:r>
          </a:p>
          <a:p>
            <a:pPr>
              <a:buFontTx/>
              <a:buChar char="-"/>
            </a:pPr>
            <a:r>
              <a:rPr lang="en-US" dirty="0" smtClean="0"/>
              <a:t>Predictive Factors of exacerbation not understood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b="1" dirty="0" smtClean="0"/>
              <a:t>Exacerbations will:</a:t>
            </a:r>
          </a:p>
          <a:p>
            <a:pPr lvl="1">
              <a:buFontTx/>
              <a:buChar char="-"/>
            </a:pPr>
            <a:r>
              <a:rPr lang="en-US" dirty="0" smtClean="0"/>
              <a:t>Accelerate the severity of the disease</a:t>
            </a:r>
          </a:p>
          <a:p>
            <a:pPr lvl="1">
              <a:buFontTx/>
              <a:buChar char="-"/>
            </a:pPr>
            <a:r>
              <a:rPr lang="en-US" dirty="0" smtClean="0"/>
              <a:t>Contribute to irreversible decline of lung function</a:t>
            </a:r>
          </a:p>
          <a:p>
            <a:pPr lvl="1">
              <a:buFontTx/>
              <a:buChar char="-"/>
            </a:pPr>
            <a:r>
              <a:rPr lang="en-US" dirty="0" smtClean="0"/>
              <a:t>Negative impact on quality of life</a:t>
            </a:r>
          </a:p>
          <a:p>
            <a:pPr lvl="1">
              <a:buFontTx/>
              <a:buChar char="-"/>
            </a:pPr>
            <a:r>
              <a:rPr lang="en-US" dirty="0" smtClean="0"/>
              <a:t>Decrease survival</a:t>
            </a:r>
          </a:p>
          <a:p>
            <a:pPr lvl="1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Acute Exacerbation Treatment Failure: 20-40%</a:t>
            </a:r>
            <a:endParaRPr lang="en-US" b="1" dirty="0">
              <a:solidFill>
                <a:schemeClr val="tx1"/>
              </a:solidFill>
            </a:endParaRPr>
          </a:p>
          <a:p>
            <a:pPr marL="329184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17083" y="5989725"/>
            <a:ext cx="7088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(Jones, </a:t>
            </a:r>
            <a:r>
              <a:rPr lang="en-US" sz="1200" dirty="0" err="1" smtClean="0"/>
              <a:t>Watz</a:t>
            </a:r>
            <a:r>
              <a:rPr lang="en-US" sz="1200" dirty="0" smtClean="0"/>
              <a:t>, </a:t>
            </a:r>
            <a:r>
              <a:rPr lang="en-US" sz="1200" dirty="0" err="1" smtClean="0"/>
              <a:t>Wouters</a:t>
            </a:r>
            <a:r>
              <a:rPr lang="en-US" sz="1200" dirty="0" smtClean="0"/>
              <a:t>, &amp; </a:t>
            </a:r>
            <a:r>
              <a:rPr lang="en-US" sz="1200" dirty="0" err="1" smtClean="0"/>
              <a:t>Cazzola</a:t>
            </a:r>
            <a:r>
              <a:rPr lang="en-US" sz="1200" dirty="0" smtClean="0"/>
              <a:t>, 2016; Montserrat-</a:t>
            </a:r>
            <a:r>
              <a:rPr lang="en-US" sz="1200" dirty="0" err="1" smtClean="0"/>
              <a:t>Capdevila</a:t>
            </a:r>
            <a:r>
              <a:rPr lang="en-US" sz="1200" dirty="0" smtClean="0"/>
              <a:t>, J., et al., 2015)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60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38187"/>
          </a:xfrm>
        </p:spPr>
        <p:txBody>
          <a:bodyPr/>
          <a:lstStyle/>
          <a:p>
            <a:pPr algn="l"/>
            <a:r>
              <a:rPr lang="en-US" dirty="0" smtClean="0"/>
              <a:t>QI: </a:t>
            </a:r>
            <a:r>
              <a:rPr lang="en-US" dirty="0" smtClean="0">
                <a:solidFill>
                  <a:schemeClr val="accent5"/>
                </a:solidFill>
              </a:rPr>
              <a:t>Accountable Care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407584"/>
            <a:ext cx="8041440" cy="458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ACO #9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Prevention </a:t>
            </a:r>
            <a:r>
              <a:rPr lang="en-US" b="1" dirty="0">
                <a:solidFill>
                  <a:schemeClr val="tx1"/>
                </a:solidFill>
              </a:rPr>
              <a:t>Quality Indicator (PQI)</a:t>
            </a:r>
            <a:r>
              <a:rPr lang="en-US" dirty="0"/>
              <a:t>: Ambulatory Sensitive Conditions </a:t>
            </a:r>
            <a:r>
              <a:rPr lang="en-US" dirty="0" smtClean="0"/>
              <a:t>Admissions </a:t>
            </a:r>
            <a:r>
              <a:rPr lang="en-US" dirty="0"/>
              <a:t>for Chronic Obstructive Pulmonary Disease (COPD) or Asthma in </a:t>
            </a:r>
            <a:r>
              <a:rPr lang="en-US" dirty="0" smtClean="0"/>
              <a:t>Older </a:t>
            </a:r>
            <a:r>
              <a:rPr lang="en-US" dirty="0"/>
              <a:t>Adults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Guidelines have been established and should be followed</a:t>
            </a:r>
          </a:p>
          <a:p>
            <a:pPr>
              <a:buFontTx/>
              <a:buChar char="-"/>
            </a:pPr>
            <a:r>
              <a:rPr lang="en-US" dirty="0" smtClean="0"/>
              <a:t>COPD and Asthma should be managed </a:t>
            </a:r>
            <a:r>
              <a:rPr lang="en-US" b="1" dirty="0" smtClean="0"/>
              <a:t>OUTPATIENT</a:t>
            </a:r>
          </a:p>
          <a:p>
            <a:pPr>
              <a:buFontTx/>
              <a:buChar char="-"/>
            </a:pPr>
            <a:r>
              <a:rPr lang="en-US" dirty="0" smtClean="0"/>
              <a:t>Low income zip codes 5.8 times higher ED utilization rates for exacerbations in both conditions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3667" y="6212417"/>
            <a:ext cx="268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(CMS, 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47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17" y="436563"/>
            <a:ext cx="8445500" cy="780520"/>
          </a:xfrm>
        </p:spPr>
        <p:txBody>
          <a:bodyPr/>
          <a:lstStyle/>
          <a:p>
            <a:pPr algn="l"/>
            <a:r>
              <a:rPr lang="en-US" dirty="0" smtClean="0"/>
              <a:t>Public Health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5"/>
                </a:solidFill>
              </a:rPr>
              <a:t>Strategic Framework for COPD Prevention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8000"/>
            <a:ext cx="7467600" cy="4211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Goals: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1) surveillance and education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chemeClr val="tx1"/>
                </a:solidFill>
              </a:rPr>
              <a:t>Meet Healthy People 2020 Objectives: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reduce activity limitations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reduce death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reduce hospitalizations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improve lung function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 public health research and prevention strategies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3) programs and polices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4) communication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87583" y="6286500"/>
            <a:ext cx="2328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(CDC, 2015)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93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69937"/>
          </a:xfrm>
        </p:spPr>
        <p:txBody>
          <a:bodyPr/>
          <a:lstStyle/>
          <a:p>
            <a:r>
              <a:rPr lang="en-US" dirty="0" smtClean="0"/>
              <a:t>NIH: </a:t>
            </a:r>
            <a:r>
              <a:rPr lang="en-US" dirty="0" smtClean="0">
                <a:solidFill>
                  <a:schemeClr val="accent5"/>
                </a:solidFill>
              </a:rPr>
              <a:t>Funding Priorities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 descr="NIH fun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21" r="-19921"/>
          <a:stretch>
            <a:fillRect/>
          </a:stretch>
        </p:blipFill>
        <p:spPr>
          <a:xfrm>
            <a:off x="838200" y="1512888"/>
            <a:ext cx="7467600" cy="4476750"/>
          </a:xfrm>
        </p:spPr>
      </p:pic>
    </p:spTree>
    <p:extLst>
      <p:ext uri="{BB962C8B-B14F-4D97-AF65-F5344CB8AC3E}">
        <p14:creationId xmlns:p14="http://schemas.microsoft.com/office/powerpoint/2010/main" val="33762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Needs Champions</a:t>
            </a:r>
            <a:endParaRPr lang="en-US" dirty="0"/>
          </a:p>
        </p:txBody>
      </p:sp>
      <p:pic>
        <p:nvPicPr>
          <p:cNvPr id="4" name="Content Placeholder 3" descr="mario luig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20" r="-86720"/>
          <a:stretch>
            <a:fillRect/>
          </a:stretch>
        </p:blipFill>
        <p:spPr>
          <a:xfrm>
            <a:off x="838200" y="2038350"/>
            <a:ext cx="7467600" cy="3951288"/>
          </a:xfrm>
        </p:spPr>
      </p:pic>
      <p:pic>
        <p:nvPicPr>
          <p:cNvPr id="5" name="Picture 4" descr="gol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7" y="2211916"/>
            <a:ext cx="2461367" cy="3511550"/>
          </a:xfrm>
          <a:prstGeom prst="rect">
            <a:avLst/>
          </a:prstGeom>
        </p:spPr>
      </p:pic>
      <p:pic>
        <p:nvPicPr>
          <p:cNvPr id="6" name="Picture 5" descr="gol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2211916"/>
            <a:ext cx="2461367" cy="351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8250" y="2836333"/>
            <a:ext cx="10689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RNs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73333" y="2836333"/>
            <a:ext cx="1238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859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221</TotalTime>
  <Words>1819</Words>
  <Application>Microsoft Office PowerPoint</Application>
  <PresentationFormat>On-screen Show (4:3)</PresentationFormat>
  <Paragraphs>349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Bradley Hand ITC TT-Bold</vt:lpstr>
      <vt:lpstr>Calibri</vt:lpstr>
      <vt:lpstr>Cambria</vt:lpstr>
      <vt:lpstr>Rage Italic</vt:lpstr>
      <vt:lpstr>Sketchbook</vt:lpstr>
      <vt:lpstr>COPD: An Update on Practice Changes for  RNs &amp; ANPs</vt:lpstr>
      <vt:lpstr>Introduction: Dr. Molly J. Bradshaw DNP, APN, FNP-BC, WHNP-BC Rutgers School of Nursing</vt:lpstr>
      <vt:lpstr>Definition</vt:lpstr>
      <vt:lpstr>Burden of Disease: US</vt:lpstr>
      <vt:lpstr>COPD: “Lived Experience”</vt:lpstr>
      <vt:lpstr>QI: Accountable Care</vt:lpstr>
      <vt:lpstr>Public Health  Strategic Framework for COPD Prevention</vt:lpstr>
      <vt:lpstr>NIH: Funding Priorities</vt:lpstr>
      <vt:lpstr>COPD Needs Champions</vt:lpstr>
      <vt:lpstr>Guideline Update: GOLD 2016</vt:lpstr>
      <vt:lpstr>“persistent airflow limitation”</vt:lpstr>
      <vt:lpstr>Correct Terminology</vt:lpstr>
      <vt:lpstr>Diagnosis of COPD</vt:lpstr>
      <vt:lpstr>PFT </vt:lpstr>
      <vt:lpstr>PFT</vt:lpstr>
      <vt:lpstr>PFT </vt:lpstr>
      <vt:lpstr>Assessment of Symptoms</vt:lpstr>
      <vt:lpstr>COPD Assessment Test (CAT)</vt:lpstr>
      <vt:lpstr>     Management of COPD</vt:lpstr>
      <vt:lpstr>Therapeutic Options: Non-Pharmacologic</vt:lpstr>
      <vt:lpstr>Therapeutic Options: Smoking Cessation</vt:lpstr>
      <vt:lpstr>Therapeutic Options:  Reduce Exposure </vt:lpstr>
      <vt:lpstr>Therapeutic Options: Nutrition</vt:lpstr>
      <vt:lpstr>Therapeutic Options: Exercise</vt:lpstr>
      <vt:lpstr>Therapeutic Options: Immunizations</vt:lpstr>
      <vt:lpstr>Therapeutic Options: Pulmonary Rehabilitation</vt:lpstr>
      <vt:lpstr>Therapeutic Options: Pulmonologist Referral</vt:lpstr>
      <vt:lpstr>Therapeutic Options: End-Of-Life Planning &amp; Decision Making</vt:lpstr>
      <vt:lpstr>Comorbidity: Heart Failure A Quick Word: “No one has JUST COPD…” – Dr. Bradshaw</vt:lpstr>
      <vt:lpstr>Therapeutic Options: Pharmacologic (PDE-4inh)</vt:lpstr>
      <vt:lpstr>Therapeutic Options: Pharmacologic: RECALLED LOTS</vt:lpstr>
      <vt:lpstr>Therapeutic Options: Pharmacologic: </vt:lpstr>
      <vt:lpstr>Therapeutic Options: Additional “Pearls” from GOLD 2016</vt:lpstr>
      <vt:lpstr>Exacerbation</vt:lpstr>
      <vt:lpstr>Exacerbation Reimbursement</vt:lpstr>
      <vt:lpstr>COPD Action Plans </vt:lpstr>
      <vt:lpstr>ACOS Syndrome Asthma – COPD Overlap Syndrome</vt:lpstr>
      <vt:lpstr>Summary</vt:lpstr>
      <vt:lpstr>References</vt:lpstr>
      <vt:lpstr>Contact Information</vt:lpstr>
    </vt:vector>
  </TitlesOfParts>
  <Company>Rutgers School of Nursing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COPD: An Update on Practice Changes for  RNs &amp; ANPs</dc:title>
  <dc:creator>Molly Bradshaw-Adrian</dc:creator>
  <cp:lastModifiedBy>Debra Harwell</cp:lastModifiedBy>
  <cp:revision>42</cp:revision>
  <cp:lastPrinted>2016-08-09T14:14:31Z</cp:lastPrinted>
  <dcterms:created xsi:type="dcterms:W3CDTF">2016-08-03T18:21:06Z</dcterms:created>
  <dcterms:modified xsi:type="dcterms:W3CDTF">2016-08-10T20:23:25Z</dcterms:modified>
</cp:coreProperties>
</file>